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A0BB7B-3044-4E72-A3A7-FB05E83F4B5C}"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ru-RU"/>
        </a:p>
      </dgm:t>
    </dgm:pt>
    <dgm:pt modelId="{EA0D245B-162D-4B7E-B61A-EEEBFE616493}">
      <dgm:prSet phldrT="[Текст]" custT="1"/>
      <dgm:spPr/>
      <dgm:t>
        <a:bodyPr/>
        <a:lstStyle/>
        <a:p>
          <a:pPr marL="0" marR="0" indent="0" algn="ctr" defTabSz="1244600" eaLnBrk="1" fontAlgn="auto" latinLnBrk="0" hangingPunct="1">
            <a:lnSpc>
              <a:spcPct val="90000"/>
            </a:lnSpc>
            <a:spcBef>
              <a:spcPct val="0"/>
            </a:spcBef>
            <a:spcAft>
              <a:spcPct val="35000"/>
            </a:spcAft>
            <a:buClrTx/>
            <a:buSzTx/>
            <a:buFontTx/>
            <a:buNone/>
            <a:tabLst/>
            <a:defRPr/>
          </a:pPr>
          <a:endParaRPr lang="ru-RU" sz="2000" b="1" i="1" dirty="0" smtClean="0"/>
        </a:p>
        <a:p>
          <a:pPr marL="0" marR="0" indent="0" algn="ctr" defTabSz="1244600" eaLnBrk="1" fontAlgn="auto" latinLnBrk="0" hangingPunct="1">
            <a:lnSpc>
              <a:spcPct val="90000"/>
            </a:lnSpc>
            <a:spcBef>
              <a:spcPct val="0"/>
            </a:spcBef>
            <a:spcAft>
              <a:spcPct val="35000"/>
            </a:spcAft>
            <a:buClrTx/>
            <a:buSzTx/>
            <a:buFontTx/>
            <a:buNone/>
            <a:tabLst/>
            <a:defRPr/>
          </a:pPr>
          <a:r>
            <a:rPr lang="en-US" sz="2800" i="1" u="sng" dirty="0" smtClean="0"/>
            <a:t>Implementation of the investment project, implementation of investments and provision of investment preferences.</a:t>
          </a:r>
          <a:r>
            <a:rPr lang="ru-RU" sz="2800" i="1" u="sng" dirty="0" smtClean="0"/>
            <a:t> </a:t>
          </a:r>
          <a:r>
            <a:rPr lang="ru-RU" sz="2800" i="1" dirty="0" smtClean="0"/>
            <a:t> </a:t>
          </a:r>
        </a:p>
        <a:p>
          <a:pPr marL="0" marR="0" indent="0" algn="l" defTabSz="1244600" eaLnBrk="1" fontAlgn="auto" latinLnBrk="0" hangingPunct="1">
            <a:lnSpc>
              <a:spcPct val="90000"/>
            </a:lnSpc>
            <a:spcBef>
              <a:spcPct val="0"/>
            </a:spcBef>
            <a:spcAft>
              <a:spcPct val="35000"/>
            </a:spcAft>
            <a:buClrTx/>
            <a:buSzTx/>
            <a:buFontTx/>
            <a:buNone/>
            <a:tabLst/>
            <a:defRPr/>
          </a:pPr>
          <a:endParaRPr lang="ru-RU" sz="2000" i="1" dirty="0" smtClean="0"/>
        </a:p>
      </dgm:t>
    </dgm:pt>
    <dgm:pt modelId="{640751E4-3DF8-4AE6-8091-F3B593367F6E}" type="parTrans" cxnId="{515001ED-364D-4F5A-9DD9-E60A4FBA7CB9}">
      <dgm:prSet/>
      <dgm:spPr/>
      <dgm:t>
        <a:bodyPr/>
        <a:lstStyle/>
        <a:p>
          <a:endParaRPr lang="ru-RU"/>
        </a:p>
      </dgm:t>
    </dgm:pt>
    <dgm:pt modelId="{05EA32E7-5CB5-4849-ADDB-0A9D24418DF9}" type="sibTrans" cxnId="{515001ED-364D-4F5A-9DD9-E60A4FBA7CB9}">
      <dgm:prSet/>
      <dgm:spPr/>
      <dgm:t>
        <a:bodyPr/>
        <a:lstStyle/>
        <a:p>
          <a:endParaRPr lang="ru-RU"/>
        </a:p>
      </dgm:t>
    </dgm:pt>
    <dgm:pt modelId="{51C6352C-88B7-469C-BBF2-8F1EBDE3FD51}">
      <dgm:prSet phldrT="[Текст]" custT="1"/>
      <dgm:spPr/>
      <dgm:t>
        <a:bodyPr/>
        <a:lstStyle/>
        <a:p>
          <a:endParaRPr lang="ru-RU" sz="800" dirty="0"/>
        </a:p>
      </dgm:t>
    </dgm:pt>
    <dgm:pt modelId="{F9628231-4787-4459-871E-9BD99134A810}" type="parTrans" cxnId="{6391DA28-9963-48DD-AF37-BAC463F10716}">
      <dgm:prSet/>
      <dgm:spPr/>
      <dgm:t>
        <a:bodyPr/>
        <a:lstStyle/>
        <a:p>
          <a:endParaRPr lang="ru-RU"/>
        </a:p>
      </dgm:t>
    </dgm:pt>
    <dgm:pt modelId="{E0CCFD66-EEE3-4FAF-8604-DFA68A759E5F}" type="sibTrans" cxnId="{6391DA28-9963-48DD-AF37-BAC463F10716}">
      <dgm:prSet/>
      <dgm:spPr/>
      <dgm:t>
        <a:bodyPr/>
        <a:lstStyle/>
        <a:p>
          <a:endParaRPr lang="ru-RU"/>
        </a:p>
      </dgm:t>
    </dgm:pt>
    <dgm:pt modelId="{7D06CF2A-2B82-4F80-834B-DAE5DD6E5ED1}">
      <dgm:prSet custT="1"/>
      <dgm:spPr/>
      <dgm:t>
        <a:bodyPr/>
        <a:lstStyle/>
        <a:p>
          <a:pPr algn="ctr" defTabSz="711200">
            <a:lnSpc>
              <a:spcPct val="90000"/>
            </a:lnSpc>
            <a:spcBef>
              <a:spcPct val="0"/>
            </a:spcBef>
            <a:spcAft>
              <a:spcPct val="35000"/>
            </a:spcAft>
          </a:pPr>
          <a:endParaRPr lang="ru-RU" sz="2000" b="1" i="1" dirty="0" smtClean="0"/>
        </a:p>
        <a:p>
          <a:pPr algn="ctr" defTabSz="711200">
            <a:lnSpc>
              <a:spcPct val="90000"/>
            </a:lnSpc>
            <a:spcBef>
              <a:spcPct val="0"/>
            </a:spcBef>
            <a:spcAft>
              <a:spcPct val="35000"/>
            </a:spcAft>
          </a:pPr>
          <a:r>
            <a:rPr lang="en-US" sz="2000" b="1" i="1" dirty="0" smtClean="0"/>
            <a:t>REGISTRATION and ENTRY into FORCE five working days from the date of signing, entry into force from the date of its registration</a:t>
          </a:r>
          <a:endParaRPr lang="ru-RU" sz="2000" i="1" dirty="0"/>
        </a:p>
      </dgm:t>
    </dgm:pt>
    <dgm:pt modelId="{EC5A0778-3ABF-4C0B-B957-7372E7D11FB6}" type="parTrans" cxnId="{699C1047-3F43-4CB4-92C8-439F4627F162}">
      <dgm:prSet/>
      <dgm:spPr/>
      <dgm:t>
        <a:bodyPr/>
        <a:lstStyle/>
        <a:p>
          <a:endParaRPr lang="ru-RU"/>
        </a:p>
      </dgm:t>
    </dgm:pt>
    <dgm:pt modelId="{C9BFF61E-E90A-477F-A8FC-5AC7E523E84D}" type="sibTrans" cxnId="{699C1047-3F43-4CB4-92C8-439F4627F162}">
      <dgm:prSet/>
      <dgm:spPr/>
      <dgm:t>
        <a:bodyPr/>
        <a:lstStyle/>
        <a:p>
          <a:endParaRPr lang="ru-RU"/>
        </a:p>
      </dgm:t>
    </dgm:pt>
    <dgm:pt modelId="{7F0D9003-CAB7-42FD-B0CF-ECF3D34E9BBB}">
      <dgm:prSet custT="1"/>
      <dgm:spPr/>
      <dgm:t>
        <a:bodyPr/>
        <a:lstStyle/>
        <a:p>
          <a:pPr marL="0" marR="0" indent="0" algn="ctr" defTabSz="1244600" eaLnBrk="1" fontAlgn="auto" latinLnBrk="0" hangingPunct="1">
            <a:lnSpc>
              <a:spcPct val="90000"/>
            </a:lnSpc>
            <a:spcBef>
              <a:spcPct val="0"/>
            </a:spcBef>
            <a:spcAft>
              <a:spcPct val="35000"/>
            </a:spcAft>
            <a:buClrTx/>
            <a:buSzTx/>
            <a:buFontTx/>
            <a:buNone/>
            <a:tabLst/>
            <a:defRPr/>
          </a:pPr>
          <a:endParaRPr lang="ru-RU" sz="2000" b="1" i="1" dirty="0" smtClean="0"/>
        </a:p>
        <a:p>
          <a:pPr marL="0" marR="0" indent="0" algn="ctr" defTabSz="1244600" eaLnBrk="1" fontAlgn="auto" latinLnBrk="0" hangingPunct="1">
            <a:lnSpc>
              <a:spcPct val="90000"/>
            </a:lnSpc>
            <a:spcBef>
              <a:spcPct val="0"/>
            </a:spcBef>
            <a:spcAft>
              <a:spcPct val="35000"/>
            </a:spcAft>
            <a:buClrTx/>
            <a:buSzTx/>
            <a:buFontTx/>
            <a:buNone/>
            <a:tabLst/>
            <a:defRPr/>
          </a:pPr>
          <a:r>
            <a:rPr lang="en-US" sz="2000" b="1" i="1" dirty="0" smtClean="0"/>
            <a:t>Preparation</a:t>
          </a:r>
          <a:endParaRPr lang="ru-RU" sz="2000" b="1" i="1" dirty="0" smtClean="0"/>
        </a:p>
        <a:p>
          <a:pPr marL="0" marR="0" indent="0" algn="ctr" defTabSz="1244600" eaLnBrk="1" fontAlgn="auto" latinLnBrk="0" hangingPunct="1">
            <a:lnSpc>
              <a:spcPct val="90000"/>
            </a:lnSpc>
            <a:spcBef>
              <a:spcPct val="0"/>
            </a:spcBef>
            <a:spcAft>
              <a:spcPct val="35000"/>
            </a:spcAft>
            <a:buClrTx/>
            <a:buSzTx/>
            <a:buFontTx/>
            <a:buNone/>
            <a:tabLst/>
            <a:defRPr/>
          </a:pPr>
          <a:r>
            <a:rPr lang="en-US" sz="2000" b="1" i="1" dirty="0" smtClean="0"/>
            <a:t>Ten working days from the date of the decision to grant investment preferences prepares for signing the investment contract, taking into account the provisions of the model contract.</a:t>
          </a:r>
          <a:endParaRPr lang="ru-RU" sz="2000" dirty="0" smtClean="0"/>
        </a:p>
        <a:p>
          <a:endParaRPr lang="ru-RU" sz="2000" i="1" dirty="0"/>
        </a:p>
      </dgm:t>
    </dgm:pt>
    <dgm:pt modelId="{1ABC23B0-38C5-433C-AE5F-72D57367E693}" type="parTrans" cxnId="{190682F0-BD70-4EA7-A8AA-014CCA16540E}">
      <dgm:prSet/>
      <dgm:spPr/>
      <dgm:t>
        <a:bodyPr/>
        <a:lstStyle/>
        <a:p>
          <a:endParaRPr lang="ru-RU"/>
        </a:p>
      </dgm:t>
    </dgm:pt>
    <dgm:pt modelId="{31575560-82D7-4459-9F8A-64EE79AB31B5}" type="sibTrans" cxnId="{190682F0-BD70-4EA7-A8AA-014CCA16540E}">
      <dgm:prSet/>
      <dgm:spPr/>
      <dgm:t>
        <a:bodyPr/>
        <a:lstStyle/>
        <a:p>
          <a:endParaRPr lang="ru-RU"/>
        </a:p>
      </dgm:t>
    </dgm:pt>
    <dgm:pt modelId="{C2BD46A3-6E1B-4178-AAEB-0185ABEB861E}" type="pres">
      <dgm:prSet presAssocID="{4DA0BB7B-3044-4E72-A3A7-FB05E83F4B5C}" presName="linear" presStyleCnt="0">
        <dgm:presLayoutVars>
          <dgm:animLvl val="lvl"/>
          <dgm:resizeHandles val="exact"/>
        </dgm:presLayoutVars>
      </dgm:prSet>
      <dgm:spPr/>
      <dgm:t>
        <a:bodyPr/>
        <a:lstStyle/>
        <a:p>
          <a:endParaRPr lang="ru-RU"/>
        </a:p>
      </dgm:t>
    </dgm:pt>
    <dgm:pt modelId="{ED9C4638-9EC6-45DC-9BE3-FC0A994ABEA4}" type="pres">
      <dgm:prSet presAssocID="{EA0D245B-162D-4B7E-B61A-EEEBFE616493}" presName="parentText" presStyleLbl="node1" presStyleIdx="0" presStyleCnt="3" custScaleX="100833" custScaleY="77478" custLinFactY="-2961" custLinFactNeighborX="-96" custLinFactNeighborY="-100000">
        <dgm:presLayoutVars>
          <dgm:chMax val="0"/>
          <dgm:bulletEnabled val="1"/>
        </dgm:presLayoutVars>
      </dgm:prSet>
      <dgm:spPr/>
      <dgm:t>
        <a:bodyPr/>
        <a:lstStyle/>
        <a:p>
          <a:endParaRPr lang="ru-RU"/>
        </a:p>
      </dgm:t>
    </dgm:pt>
    <dgm:pt modelId="{A24008C5-B8CE-4988-8DCC-5D2126528044}" type="pres">
      <dgm:prSet presAssocID="{EA0D245B-162D-4B7E-B61A-EEEBFE616493}" presName="childText" presStyleLbl="revTx" presStyleIdx="0" presStyleCnt="1" custScaleY="47602">
        <dgm:presLayoutVars>
          <dgm:bulletEnabled val="1"/>
        </dgm:presLayoutVars>
      </dgm:prSet>
      <dgm:spPr/>
      <dgm:t>
        <a:bodyPr/>
        <a:lstStyle/>
        <a:p>
          <a:endParaRPr lang="ru-RU"/>
        </a:p>
      </dgm:t>
    </dgm:pt>
    <dgm:pt modelId="{45E9D9D7-C3E6-487F-B39F-957B3F906260}" type="pres">
      <dgm:prSet presAssocID="{7F0D9003-CAB7-42FD-B0CF-ECF3D34E9BBB}" presName="parentText" presStyleLbl="node1" presStyleIdx="1" presStyleCnt="3" custScaleY="114812" custLinFactY="-7144" custLinFactNeighborX="-462" custLinFactNeighborY="-100000">
        <dgm:presLayoutVars>
          <dgm:chMax val="0"/>
          <dgm:bulletEnabled val="1"/>
        </dgm:presLayoutVars>
      </dgm:prSet>
      <dgm:spPr/>
      <dgm:t>
        <a:bodyPr/>
        <a:lstStyle/>
        <a:p>
          <a:endParaRPr lang="ru-RU"/>
        </a:p>
      </dgm:t>
    </dgm:pt>
    <dgm:pt modelId="{EC95B14D-8430-4B83-B67D-F68EA204829D}" type="pres">
      <dgm:prSet presAssocID="{31575560-82D7-4459-9F8A-64EE79AB31B5}" presName="spacer" presStyleCnt="0"/>
      <dgm:spPr/>
      <dgm:t>
        <a:bodyPr/>
        <a:lstStyle/>
        <a:p>
          <a:endParaRPr lang="ru-RU"/>
        </a:p>
      </dgm:t>
    </dgm:pt>
    <dgm:pt modelId="{E069117A-9A34-4230-9064-58E19D1B2D90}" type="pres">
      <dgm:prSet presAssocID="{7D06CF2A-2B82-4F80-834B-DAE5DD6E5ED1}" presName="parentText" presStyleLbl="node1" presStyleIdx="2" presStyleCnt="3" custScaleY="92420" custLinFactY="-6829" custLinFactNeighborX="-462" custLinFactNeighborY="-100000">
        <dgm:presLayoutVars>
          <dgm:chMax val="0"/>
          <dgm:bulletEnabled val="1"/>
        </dgm:presLayoutVars>
      </dgm:prSet>
      <dgm:spPr/>
      <dgm:t>
        <a:bodyPr/>
        <a:lstStyle/>
        <a:p>
          <a:endParaRPr lang="ru-RU"/>
        </a:p>
      </dgm:t>
    </dgm:pt>
  </dgm:ptLst>
  <dgm:cxnLst>
    <dgm:cxn modelId="{6391DA28-9963-48DD-AF37-BAC463F10716}" srcId="{EA0D245B-162D-4B7E-B61A-EEEBFE616493}" destId="{51C6352C-88B7-469C-BBF2-8F1EBDE3FD51}" srcOrd="0" destOrd="0" parTransId="{F9628231-4787-4459-871E-9BD99134A810}" sibTransId="{E0CCFD66-EEE3-4FAF-8604-DFA68A759E5F}"/>
    <dgm:cxn modelId="{2F774F4F-E9FD-46E8-B391-B10453F7DCA3}" type="presOf" srcId="{7D06CF2A-2B82-4F80-834B-DAE5DD6E5ED1}" destId="{E069117A-9A34-4230-9064-58E19D1B2D90}" srcOrd="0" destOrd="0" presId="urn:microsoft.com/office/officeart/2005/8/layout/vList2"/>
    <dgm:cxn modelId="{190682F0-BD70-4EA7-A8AA-014CCA16540E}" srcId="{4DA0BB7B-3044-4E72-A3A7-FB05E83F4B5C}" destId="{7F0D9003-CAB7-42FD-B0CF-ECF3D34E9BBB}" srcOrd="1" destOrd="0" parTransId="{1ABC23B0-38C5-433C-AE5F-72D57367E693}" sibTransId="{31575560-82D7-4459-9F8A-64EE79AB31B5}"/>
    <dgm:cxn modelId="{D09E2868-BC7D-45CA-B40B-E9B4485BB37A}" type="presOf" srcId="{4DA0BB7B-3044-4E72-A3A7-FB05E83F4B5C}" destId="{C2BD46A3-6E1B-4178-AAEB-0185ABEB861E}" srcOrd="0" destOrd="0" presId="urn:microsoft.com/office/officeart/2005/8/layout/vList2"/>
    <dgm:cxn modelId="{421BEFE2-F38B-4264-9931-BFE9169E122D}" type="presOf" srcId="{7F0D9003-CAB7-42FD-B0CF-ECF3D34E9BBB}" destId="{45E9D9D7-C3E6-487F-B39F-957B3F906260}" srcOrd="0" destOrd="0" presId="urn:microsoft.com/office/officeart/2005/8/layout/vList2"/>
    <dgm:cxn modelId="{4ABE0903-2B9F-4C94-AE47-7F33CE7F9515}" type="presOf" srcId="{51C6352C-88B7-469C-BBF2-8F1EBDE3FD51}" destId="{A24008C5-B8CE-4988-8DCC-5D2126528044}" srcOrd="0" destOrd="0" presId="urn:microsoft.com/office/officeart/2005/8/layout/vList2"/>
    <dgm:cxn modelId="{659A94A2-C064-4A0C-B98F-A81D8B091A0F}" type="presOf" srcId="{EA0D245B-162D-4B7E-B61A-EEEBFE616493}" destId="{ED9C4638-9EC6-45DC-9BE3-FC0A994ABEA4}" srcOrd="0" destOrd="0" presId="urn:microsoft.com/office/officeart/2005/8/layout/vList2"/>
    <dgm:cxn modelId="{699C1047-3F43-4CB4-92C8-439F4627F162}" srcId="{4DA0BB7B-3044-4E72-A3A7-FB05E83F4B5C}" destId="{7D06CF2A-2B82-4F80-834B-DAE5DD6E5ED1}" srcOrd="2" destOrd="0" parTransId="{EC5A0778-3ABF-4C0B-B957-7372E7D11FB6}" sibTransId="{C9BFF61E-E90A-477F-A8FC-5AC7E523E84D}"/>
    <dgm:cxn modelId="{515001ED-364D-4F5A-9DD9-E60A4FBA7CB9}" srcId="{4DA0BB7B-3044-4E72-A3A7-FB05E83F4B5C}" destId="{EA0D245B-162D-4B7E-B61A-EEEBFE616493}" srcOrd="0" destOrd="0" parTransId="{640751E4-3DF8-4AE6-8091-F3B593367F6E}" sibTransId="{05EA32E7-5CB5-4849-ADDB-0A9D24418DF9}"/>
    <dgm:cxn modelId="{67F4E7FE-955C-400E-BC11-FDA12936AEFD}" type="presParOf" srcId="{C2BD46A3-6E1B-4178-AAEB-0185ABEB861E}" destId="{ED9C4638-9EC6-45DC-9BE3-FC0A994ABEA4}" srcOrd="0" destOrd="0" presId="urn:microsoft.com/office/officeart/2005/8/layout/vList2"/>
    <dgm:cxn modelId="{3C7D9894-4E21-495D-A4D6-BCB587EFD20A}" type="presParOf" srcId="{C2BD46A3-6E1B-4178-AAEB-0185ABEB861E}" destId="{A24008C5-B8CE-4988-8DCC-5D2126528044}" srcOrd="1" destOrd="0" presId="urn:microsoft.com/office/officeart/2005/8/layout/vList2"/>
    <dgm:cxn modelId="{F69AB486-D197-4C32-B5EB-2FB85FAB2BCC}" type="presParOf" srcId="{C2BD46A3-6E1B-4178-AAEB-0185ABEB861E}" destId="{45E9D9D7-C3E6-487F-B39F-957B3F906260}" srcOrd="2" destOrd="0" presId="urn:microsoft.com/office/officeart/2005/8/layout/vList2"/>
    <dgm:cxn modelId="{C2D12951-7A69-4B5A-B3B9-72EF8EB00F37}" type="presParOf" srcId="{C2BD46A3-6E1B-4178-AAEB-0185ABEB861E}" destId="{EC95B14D-8430-4B83-B67D-F68EA204829D}" srcOrd="3" destOrd="0" presId="urn:microsoft.com/office/officeart/2005/8/layout/vList2"/>
    <dgm:cxn modelId="{7AAA5307-1125-476C-9F5D-4F2058FFE0BB}" type="presParOf" srcId="{C2BD46A3-6E1B-4178-AAEB-0185ABEB861E}" destId="{E069117A-9A34-4230-9064-58E19D1B2D9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C4638-9EC6-45DC-9BE3-FC0A994ABEA4}">
      <dsp:nvSpPr>
        <dsp:cNvPr id="0" name=""/>
        <dsp:cNvSpPr/>
      </dsp:nvSpPr>
      <dsp:spPr>
        <a:xfrm>
          <a:off x="0" y="20943"/>
          <a:ext cx="10104386" cy="85113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ctr" defTabSz="1244600" eaLnBrk="1" fontAlgn="auto" latinLnBrk="0" hangingPunct="1">
            <a:lnSpc>
              <a:spcPct val="90000"/>
            </a:lnSpc>
            <a:spcBef>
              <a:spcPct val="0"/>
            </a:spcBef>
            <a:spcAft>
              <a:spcPct val="35000"/>
            </a:spcAft>
            <a:buClrTx/>
            <a:buSzTx/>
            <a:buFontTx/>
            <a:buNone/>
            <a:tabLst/>
            <a:defRPr/>
          </a:pPr>
          <a:endParaRPr lang="ru-RU" sz="2000" b="1" i="1" kern="1200" dirty="0" smtClean="0"/>
        </a:p>
        <a:p>
          <a:pPr marL="0" marR="0" lvl="0" indent="0" algn="ctr" defTabSz="1244600" eaLnBrk="1" fontAlgn="auto" latinLnBrk="0" hangingPunct="1">
            <a:lnSpc>
              <a:spcPct val="90000"/>
            </a:lnSpc>
            <a:spcBef>
              <a:spcPct val="0"/>
            </a:spcBef>
            <a:spcAft>
              <a:spcPct val="35000"/>
            </a:spcAft>
            <a:buClrTx/>
            <a:buSzTx/>
            <a:buFontTx/>
            <a:buNone/>
            <a:tabLst/>
            <a:defRPr/>
          </a:pPr>
          <a:r>
            <a:rPr lang="en-US" sz="2800" i="1" u="sng" kern="1200" dirty="0" smtClean="0"/>
            <a:t>Implementation of the investment project, implementation of investments and provision of investment preferences.</a:t>
          </a:r>
          <a:r>
            <a:rPr lang="ru-RU" sz="2800" i="1" u="sng" kern="1200" dirty="0" smtClean="0"/>
            <a:t> </a:t>
          </a:r>
          <a:r>
            <a:rPr lang="ru-RU" sz="2800" i="1" kern="1200" dirty="0" smtClean="0"/>
            <a:t> </a:t>
          </a:r>
        </a:p>
        <a:p>
          <a:pPr marL="0" marR="0" lvl="0" indent="0" algn="l" defTabSz="1244600" eaLnBrk="1" fontAlgn="auto" latinLnBrk="0" hangingPunct="1">
            <a:lnSpc>
              <a:spcPct val="90000"/>
            </a:lnSpc>
            <a:spcBef>
              <a:spcPct val="0"/>
            </a:spcBef>
            <a:spcAft>
              <a:spcPct val="35000"/>
            </a:spcAft>
            <a:buClrTx/>
            <a:buSzTx/>
            <a:buFontTx/>
            <a:buNone/>
            <a:tabLst/>
            <a:defRPr/>
          </a:pPr>
          <a:endParaRPr lang="ru-RU" sz="2000" i="1" kern="1200" dirty="0" smtClean="0"/>
        </a:p>
      </dsp:txBody>
      <dsp:txXfrm>
        <a:off x="41549" y="62492"/>
        <a:ext cx="10021288" cy="768035"/>
      </dsp:txXfrm>
    </dsp:sp>
    <dsp:sp modelId="{A24008C5-B8CE-4988-8DCC-5D2126528044}">
      <dsp:nvSpPr>
        <dsp:cNvPr id="0" name=""/>
        <dsp:cNvSpPr/>
      </dsp:nvSpPr>
      <dsp:spPr>
        <a:xfrm>
          <a:off x="0" y="949195"/>
          <a:ext cx="10104386" cy="21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814" tIns="10160" rIns="56896" bIns="10160" numCol="1" spcCol="1270" anchor="t" anchorCtr="0">
          <a:noAutofit/>
        </a:bodyPr>
        <a:lstStyle/>
        <a:p>
          <a:pPr marL="57150" lvl="1" indent="-57150" algn="l" defTabSz="355600">
            <a:lnSpc>
              <a:spcPct val="90000"/>
            </a:lnSpc>
            <a:spcBef>
              <a:spcPct val="0"/>
            </a:spcBef>
            <a:spcAft>
              <a:spcPct val="20000"/>
            </a:spcAft>
            <a:buChar char="••"/>
          </a:pPr>
          <a:endParaRPr lang="ru-RU" sz="800" kern="1200" dirty="0"/>
        </a:p>
      </dsp:txBody>
      <dsp:txXfrm>
        <a:off x="0" y="949195"/>
        <a:ext cx="10104386" cy="21226"/>
      </dsp:txXfrm>
    </dsp:sp>
    <dsp:sp modelId="{45E9D9D7-C3E6-487F-B39F-957B3F906260}">
      <dsp:nvSpPr>
        <dsp:cNvPr id="0" name=""/>
        <dsp:cNvSpPr/>
      </dsp:nvSpPr>
      <dsp:spPr>
        <a:xfrm>
          <a:off x="0" y="884186"/>
          <a:ext cx="10104386" cy="126126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ctr" defTabSz="1244600" eaLnBrk="1" fontAlgn="auto" latinLnBrk="0" hangingPunct="1">
            <a:lnSpc>
              <a:spcPct val="90000"/>
            </a:lnSpc>
            <a:spcBef>
              <a:spcPct val="0"/>
            </a:spcBef>
            <a:spcAft>
              <a:spcPct val="35000"/>
            </a:spcAft>
            <a:buClrTx/>
            <a:buSzTx/>
            <a:buFontTx/>
            <a:buNone/>
            <a:tabLst/>
            <a:defRPr/>
          </a:pPr>
          <a:endParaRPr lang="ru-RU" sz="2000" b="1" i="1" kern="1200" dirty="0" smtClean="0"/>
        </a:p>
        <a:p>
          <a:pPr marL="0" marR="0" lvl="0" indent="0" algn="ctr" defTabSz="1244600" eaLnBrk="1" fontAlgn="auto" latinLnBrk="0" hangingPunct="1">
            <a:lnSpc>
              <a:spcPct val="90000"/>
            </a:lnSpc>
            <a:spcBef>
              <a:spcPct val="0"/>
            </a:spcBef>
            <a:spcAft>
              <a:spcPct val="35000"/>
            </a:spcAft>
            <a:buClrTx/>
            <a:buSzTx/>
            <a:buFontTx/>
            <a:buNone/>
            <a:tabLst/>
            <a:defRPr/>
          </a:pPr>
          <a:r>
            <a:rPr lang="en-US" sz="2000" b="1" i="1" kern="1200" dirty="0" smtClean="0"/>
            <a:t>Preparation</a:t>
          </a:r>
          <a:endParaRPr lang="ru-RU" sz="2000" b="1" i="1" kern="1200" dirty="0" smtClean="0"/>
        </a:p>
        <a:p>
          <a:pPr marL="0" marR="0" lvl="0" indent="0" algn="ctr" defTabSz="1244600" eaLnBrk="1" fontAlgn="auto" latinLnBrk="0" hangingPunct="1">
            <a:lnSpc>
              <a:spcPct val="90000"/>
            </a:lnSpc>
            <a:spcBef>
              <a:spcPct val="0"/>
            </a:spcBef>
            <a:spcAft>
              <a:spcPct val="35000"/>
            </a:spcAft>
            <a:buClrTx/>
            <a:buSzTx/>
            <a:buFontTx/>
            <a:buNone/>
            <a:tabLst/>
            <a:defRPr/>
          </a:pPr>
          <a:r>
            <a:rPr lang="en-US" sz="2000" b="1" i="1" kern="1200" dirty="0" smtClean="0"/>
            <a:t>Ten working days from the date of the decision to grant investment preferences prepares for signing the investment contract, taking into account the provisions of the model contract.</a:t>
          </a:r>
          <a:endParaRPr lang="ru-RU" sz="2000" kern="1200" dirty="0" smtClean="0"/>
        </a:p>
        <a:p>
          <a:pPr lvl="0">
            <a:spcBef>
              <a:spcPct val="0"/>
            </a:spcBef>
          </a:pPr>
          <a:endParaRPr lang="ru-RU" sz="2000" i="1" kern="1200" dirty="0"/>
        </a:p>
      </dsp:txBody>
      <dsp:txXfrm>
        <a:off x="61570" y="945756"/>
        <a:ext cx="9981246" cy="1138125"/>
      </dsp:txXfrm>
    </dsp:sp>
    <dsp:sp modelId="{E069117A-9A34-4230-9064-58E19D1B2D90}">
      <dsp:nvSpPr>
        <dsp:cNvPr id="0" name=""/>
        <dsp:cNvSpPr/>
      </dsp:nvSpPr>
      <dsp:spPr>
        <a:xfrm>
          <a:off x="0" y="2156667"/>
          <a:ext cx="10104386" cy="101527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711200">
            <a:lnSpc>
              <a:spcPct val="90000"/>
            </a:lnSpc>
            <a:spcBef>
              <a:spcPct val="0"/>
            </a:spcBef>
            <a:spcAft>
              <a:spcPct val="35000"/>
            </a:spcAft>
          </a:pPr>
          <a:endParaRPr lang="ru-RU" sz="2000" b="1" i="1" kern="1200" dirty="0" smtClean="0"/>
        </a:p>
        <a:p>
          <a:pPr lvl="0" algn="ctr" defTabSz="711200">
            <a:lnSpc>
              <a:spcPct val="90000"/>
            </a:lnSpc>
            <a:spcBef>
              <a:spcPct val="0"/>
            </a:spcBef>
            <a:spcAft>
              <a:spcPct val="35000"/>
            </a:spcAft>
          </a:pPr>
          <a:r>
            <a:rPr lang="en-US" sz="2000" b="1" i="1" kern="1200" dirty="0" smtClean="0"/>
            <a:t>REGISTRATION and ENTRY into FORCE five working days from the date of signing, entry into force from the date of its registration</a:t>
          </a:r>
          <a:endParaRPr lang="ru-RU" sz="2000" i="1" kern="1200" dirty="0"/>
        </a:p>
      </dsp:txBody>
      <dsp:txXfrm>
        <a:off x="49562" y="2206229"/>
        <a:ext cx="10005262" cy="9161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1B3E949-DE9B-49B4-896E-D319A9F527D4}" type="datetimeFigureOut">
              <a:rPr lang="ru-RU" smtClean="0"/>
              <a:t>10.09.2019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136127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B3E949-DE9B-49B4-896E-D319A9F527D4}" type="datetimeFigureOut">
              <a:rPr lang="ru-RU" smtClean="0"/>
              <a:t>10.09.2019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233263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B3E949-DE9B-49B4-896E-D319A9F527D4}" type="datetimeFigureOut">
              <a:rPr lang="ru-RU" smtClean="0"/>
              <a:t>10.09.2019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241927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B3E949-DE9B-49B4-896E-D319A9F527D4}" type="datetimeFigureOut">
              <a:rPr lang="ru-RU" smtClean="0"/>
              <a:t>10.09.2019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53873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1B3E949-DE9B-49B4-896E-D319A9F527D4}" type="datetimeFigureOut">
              <a:rPr lang="ru-RU" smtClean="0"/>
              <a:t>10.09.2019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2901722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1B3E949-DE9B-49B4-896E-D319A9F527D4}" type="datetimeFigureOut">
              <a:rPr lang="ru-RU" smtClean="0"/>
              <a:t>10.09.2019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1708311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1B3E949-DE9B-49B4-896E-D319A9F527D4}" type="datetimeFigureOut">
              <a:rPr lang="ru-RU" smtClean="0"/>
              <a:t>10.09.2019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951875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1B3E949-DE9B-49B4-896E-D319A9F527D4}" type="datetimeFigureOut">
              <a:rPr lang="ru-RU" smtClean="0"/>
              <a:t>10.09.2019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45610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1B3E949-DE9B-49B4-896E-D319A9F527D4}" type="datetimeFigureOut">
              <a:rPr lang="ru-RU" smtClean="0"/>
              <a:t>10.09.2019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05932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1B3E949-DE9B-49B4-896E-D319A9F527D4}" type="datetimeFigureOut">
              <a:rPr lang="ru-RU" smtClean="0"/>
              <a:t>10.09.2019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2455994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1B3E949-DE9B-49B4-896E-D319A9F527D4}" type="datetimeFigureOut">
              <a:rPr lang="ru-RU" smtClean="0"/>
              <a:t>10.09.2019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306612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3E949-DE9B-49B4-896E-D319A9F527D4}" type="datetimeFigureOut">
              <a:rPr lang="ru-RU" smtClean="0"/>
              <a:t>10.09.2019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5A4BB-2E98-4194-A9D3-F1EF16813C68}" type="slidenum">
              <a:rPr lang="ru-RU" smtClean="0"/>
              <a:t>‹#›</a:t>
            </a:fld>
            <a:endParaRPr lang="ru-RU"/>
          </a:p>
        </p:txBody>
      </p:sp>
    </p:spTree>
    <p:extLst>
      <p:ext uri="{BB962C8B-B14F-4D97-AF65-F5344CB8AC3E}">
        <p14:creationId xmlns:p14="http://schemas.microsoft.com/office/powerpoint/2010/main" val="1839409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06811" y="99024"/>
            <a:ext cx="6096000" cy="646331"/>
          </a:xfrm>
          <a:prstGeom prst="rect">
            <a:avLst/>
          </a:prstGeom>
        </p:spPr>
        <p:txBody>
          <a:bodyPr>
            <a:spAutoFit/>
          </a:bodyPr>
          <a:lstStyle/>
          <a:p>
            <a:pPr algn="ctr"/>
            <a:r>
              <a:rPr lang="en-US" b="1" i="1"/>
              <a:t>THE MAIN DIRECTIONS AND TYPES OF STATE SUPPORT FOR PRIVATE ENTREPRENEURSHIP</a:t>
            </a:r>
            <a:endParaRPr lang="ru-RU" i="1" dirty="0"/>
          </a:p>
        </p:txBody>
      </p:sp>
      <p:graphicFrame>
        <p:nvGraphicFramePr>
          <p:cNvPr id="5" name="Таблица 4"/>
          <p:cNvGraphicFramePr>
            <a:graphicFrameLocks noGrp="1"/>
          </p:cNvGraphicFramePr>
          <p:nvPr>
            <p:extLst>
              <p:ext uri="{D42A27DB-BD31-4B8C-83A1-F6EECF244321}">
                <p14:modId xmlns:p14="http://schemas.microsoft.com/office/powerpoint/2010/main" val="303889539"/>
              </p:ext>
            </p:extLst>
          </p:nvPr>
        </p:nvGraphicFramePr>
        <p:xfrm>
          <a:off x="454090" y="1438447"/>
          <a:ext cx="11737910" cy="2865120"/>
        </p:xfrm>
        <a:graphic>
          <a:graphicData uri="http://schemas.openxmlformats.org/drawingml/2006/table">
            <a:tbl>
              <a:tblPr firstRow="1" bandRow="1">
                <a:tableStyleId>{2D5ABB26-0587-4C30-8999-92F81FD0307C}</a:tableStyleId>
              </a:tblPr>
              <a:tblGrid>
                <a:gridCol w="2934477"/>
                <a:gridCol w="3170749"/>
                <a:gridCol w="2698207"/>
                <a:gridCol w="2934477"/>
              </a:tblGrid>
              <a:tr h="370840">
                <a:tc>
                  <a:txBody>
                    <a:bodyPr/>
                    <a:lstStyle/>
                    <a:p>
                      <a:pPr algn="l"/>
                      <a:r>
                        <a:rPr lang="en-US" sz="1600" i="1" dirty="0" smtClean="0"/>
                        <a:t>STATE SUPPORT FOR SMALL AND MEDIUM-SIZED BUSINESS</a:t>
                      </a:r>
                      <a:endParaRPr lang="ru-RU" sz="1600" i="1" dirty="0">
                        <a:solidFill>
                          <a:schemeClr val="tx1"/>
                        </a:solidFill>
                      </a:endParaRPr>
                    </a:p>
                  </a:txBody>
                  <a:tcPr/>
                </a:tc>
                <a:tc>
                  <a:txBody>
                    <a:bodyPr/>
                    <a:lstStyle/>
                    <a:p>
                      <a:pPr algn="l"/>
                      <a:r>
                        <a:rPr lang="en-US" sz="1600" i="1" kern="1200" dirty="0" smtClean="0">
                          <a:effectLst/>
                        </a:rPr>
                        <a:t>STATE SUPPORT OF AGRO-INDUSTRIAL COMPLEX AND NON-AGRICULTURAL BUSINESS ACTIVITIES IN RURAL AREAS</a:t>
                      </a:r>
                      <a:endParaRPr lang="ru-RU" sz="1600" i="1" dirty="0">
                        <a:solidFill>
                          <a:schemeClr val="tx1"/>
                        </a:solidFill>
                      </a:endParaRPr>
                    </a:p>
                  </a:txBody>
                  <a:tcPr/>
                </a:tc>
                <a:tc>
                  <a:txBody>
                    <a:bodyPr/>
                    <a:lstStyle/>
                    <a:p>
                      <a:pPr algn="l"/>
                      <a:r>
                        <a:rPr lang="en-US" sz="1600" i="1" kern="1200" dirty="0" smtClean="0">
                          <a:effectLst/>
                        </a:rPr>
                        <a:t>STATE SUPPORT OF INDUSTRIAL AND INNOVATIVE ACTIVITY</a:t>
                      </a:r>
                      <a:r>
                        <a:rPr lang="ru-RU" sz="1600" i="1" dirty="0"/>
                        <a:t/>
                      </a:r>
                      <a:br>
                        <a:rPr lang="ru-RU" sz="1600" i="1" dirty="0"/>
                      </a:br>
                      <a:endParaRPr lang="ru-RU" sz="1600" i="1" dirty="0">
                        <a:solidFill>
                          <a:schemeClr val="tx1"/>
                        </a:solidFill>
                      </a:endParaRPr>
                    </a:p>
                  </a:txBody>
                  <a:tcPr/>
                </a:tc>
                <a:tc>
                  <a:txBody>
                    <a:bodyPr/>
                    <a:lstStyle/>
                    <a:p>
                      <a:pPr algn="l"/>
                      <a:r>
                        <a:rPr lang="en-US" sz="1600" i="1" kern="1200" dirty="0" smtClean="0">
                          <a:effectLst/>
                        </a:rPr>
                        <a:t>STATE SUPPORT OF INVESTMENT ACTIVITY</a:t>
                      </a:r>
                      <a:endParaRPr lang="ru-RU" sz="1600" i="1" dirty="0">
                        <a:solidFill>
                          <a:schemeClr val="tx1"/>
                        </a:solidFill>
                      </a:endParaRPr>
                    </a:p>
                  </a:txBody>
                  <a:tcPr/>
                </a:tc>
              </a:tr>
              <a:tr h="370840">
                <a:tc>
                  <a:txBody>
                    <a:bodyPr/>
                    <a:lstStyle/>
                    <a:p>
                      <a:pPr marL="342900" indent="-342900" algn="l" defTabSz="914400" rtl="0" eaLnBrk="1" latinLnBrk="0" hangingPunct="1">
                        <a:buAutoNum type="arabicParenR"/>
                      </a:pPr>
                      <a:r>
                        <a:rPr lang="en-US" sz="1400" i="1" kern="1200" dirty="0" smtClean="0"/>
                        <a:t>creating conditions for the use of public resources;</a:t>
                      </a:r>
                    </a:p>
                    <a:p>
                      <a:pPr marL="342900" indent="-342900" algn="l" defTabSz="914400" rtl="0" eaLnBrk="1" latinLnBrk="0" hangingPunct="1">
                        <a:buAutoNum type="arabicParenR"/>
                      </a:pPr>
                      <a:r>
                        <a:rPr lang="en-US" sz="1400" i="1" kern="1200" dirty="0" smtClean="0"/>
                        <a:t> establishment of a simplified procedure for state registration and liquidation;</a:t>
                      </a:r>
                    </a:p>
                    <a:p>
                      <a:pPr marL="342900" indent="-342900" algn="l" defTabSz="914400" rtl="0" eaLnBrk="1" latinLnBrk="0" hangingPunct="1">
                        <a:buAutoNum type="arabicParenR"/>
                      </a:pPr>
                      <a:r>
                        <a:rPr lang="en-US" sz="1400" i="1" kern="1200" dirty="0" smtClean="0"/>
                        <a:t> establishment of the optimal tax regime, </a:t>
                      </a:r>
                      <a:r>
                        <a:rPr lang="en-US" sz="1400" i="1" kern="1200" dirty="0" err="1" smtClean="0"/>
                        <a:t>etc</a:t>
                      </a:r>
                      <a:r>
                        <a:rPr lang="ru-RU" sz="1400" i="1" kern="1200" dirty="0" smtClean="0"/>
                        <a:t>.</a:t>
                      </a:r>
                      <a:endParaRPr lang="ru-RU" sz="1400" b="1" i="1" kern="1200" dirty="0">
                        <a:solidFill>
                          <a:schemeClr val="tx1"/>
                        </a:solidFill>
                        <a:latin typeface="+mn-lt"/>
                        <a:ea typeface="+mn-ea"/>
                        <a:cs typeface="+mn-cs"/>
                      </a:endParaRPr>
                    </a:p>
                  </a:txBody>
                  <a:tcPr/>
                </a:tc>
                <a:tc>
                  <a:txBody>
                    <a:bodyPr/>
                    <a:lstStyle/>
                    <a:p>
                      <a:pPr marL="342900" marR="0" indent="-342900" algn="l">
                        <a:spcBef>
                          <a:spcPts val="0"/>
                        </a:spcBef>
                        <a:spcAft>
                          <a:spcPts val="0"/>
                        </a:spcAft>
                        <a:buAutoNum type="arabicParenR"/>
                      </a:pPr>
                      <a:r>
                        <a:rPr lang="en-US" sz="1400" i="1" kern="1200" dirty="0" smtClean="0"/>
                        <a:t>development of credit in the field of agriculture and rural areas;</a:t>
                      </a:r>
                    </a:p>
                    <a:p>
                      <a:pPr marL="342900" marR="0" indent="-342900" algn="l">
                        <a:spcBef>
                          <a:spcPts val="0"/>
                        </a:spcBef>
                        <a:spcAft>
                          <a:spcPts val="0"/>
                        </a:spcAft>
                        <a:buAutoNum type="arabicParenR"/>
                      </a:pPr>
                      <a:r>
                        <a:rPr lang="en-US" sz="1400" i="1" kern="1200" dirty="0" smtClean="0"/>
                        <a:t> subsidies to the agro-industrial complex;</a:t>
                      </a:r>
                    </a:p>
                    <a:p>
                      <a:pPr marL="342900" marR="0" indent="-342900" algn="l">
                        <a:spcBef>
                          <a:spcPts val="0"/>
                        </a:spcBef>
                        <a:spcAft>
                          <a:spcPts val="0"/>
                        </a:spcAft>
                        <a:buAutoNum type="arabicParenR"/>
                      </a:pPr>
                      <a:r>
                        <a:rPr lang="en-US" sz="1400" i="1" kern="1200" dirty="0" smtClean="0"/>
                        <a:t> purchase of agricultural products at a guaranteed purchase price;</a:t>
                      </a:r>
                    </a:p>
                    <a:p>
                      <a:pPr marL="342900" marR="0" indent="-342900" algn="l">
                        <a:spcBef>
                          <a:spcPts val="0"/>
                        </a:spcBef>
                        <a:spcAft>
                          <a:spcPts val="0"/>
                        </a:spcAft>
                        <a:buAutoNum type="arabicParenR"/>
                      </a:pPr>
                      <a:r>
                        <a:rPr lang="en-US" sz="1400" i="1" kern="1200" dirty="0" smtClean="0"/>
                        <a:t> technical equipment of agro-industrial complex;</a:t>
                      </a:r>
                      <a:endParaRPr lang="ru-RU" sz="1400" b="1" i="1" kern="1200" dirty="0">
                        <a:solidFill>
                          <a:schemeClr val="tx1"/>
                        </a:solidFill>
                        <a:latin typeface="+mn-lt"/>
                        <a:ea typeface="+mn-ea"/>
                        <a:cs typeface="+mn-cs"/>
                      </a:endParaRPr>
                    </a:p>
                  </a:txBody>
                  <a:tcPr/>
                </a:tc>
                <a:tc>
                  <a:txBody>
                    <a:bodyPr/>
                    <a:lstStyle/>
                    <a:p>
                      <a:pPr marL="342900" indent="-342900" algn="l">
                        <a:buAutoNum type="arabicParenR"/>
                      </a:pPr>
                      <a:r>
                        <a:rPr lang="en-US" sz="1400" i="1" kern="1200" dirty="0" smtClean="0"/>
                        <a:t>financing, including co-financing of projects, leasing financing;</a:t>
                      </a:r>
                    </a:p>
                    <a:p>
                      <a:pPr marL="342900" indent="-342900" algn="l">
                        <a:buAutoNum type="arabicParenR"/>
                      </a:pPr>
                      <a:r>
                        <a:rPr lang="en-US" sz="1400" i="1" kern="1200" dirty="0" smtClean="0"/>
                        <a:t> provision of guarantees and sureties for loans;</a:t>
                      </a:r>
                    </a:p>
                    <a:p>
                      <a:pPr marL="342900" indent="-342900" algn="l">
                        <a:buAutoNum type="arabicParenR"/>
                      </a:pPr>
                      <a:r>
                        <a:rPr lang="en-US" sz="1400" i="1" kern="1200" dirty="0" smtClean="0"/>
                        <a:t> lending through financial institutions; etc. </a:t>
                      </a:r>
                      <a:endParaRPr lang="ru-RU" sz="1400" b="1" i="1" kern="1200" dirty="0">
                        <a:solidFill>
                          <a:schemeClr val="tx1"/>
                        </a:solidFill>
                        <a:latin typeface="+mn-lt"/>
                        <a:ea typeface="+mn-ea"/>
                        <a:cs typeface="+mn-cs"/>
                      </a:endParaRPr>
                    </a:p>
                  </a:txBody>
                  <a:tcPr/>
                </a:tc>
                <a:tc>
                  <a:txBody>
                    <a:bodyPr/>
                    <a:lstStyle/>
                    <a:p>
                      <a:pPr algn="l"/>
                      <a:r>
                        <a:rPr lang="en-US" sz="1400" i="1" kern="1200" dirty="0" smtClean="0"/>
                        <a:t>Investment preferences</a:t>
                      </a:r>
                      <a:endParaRPr lang="ru-RU" sz="1400" b="1" i="1"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1290252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5"/>
          <p:cNvSpPr txBox="1">
            <a:spLocks/>
          </p:cNvSpPr>
          <p:nvPr/>
        </p:nvSpPr>
        <p:spPr>
          <a:xfrm>
            <a:off x="12701" y="248753"/>
            <a:ext cx="12179299" cy="39793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TAX INCENTIVES</a:t>
            </a:r>
            <a:endParaRPr lang="ru-RU" dirty="0"/>
          </a:p>
        </p:txBody>
      </p:sp>
      <p:sp>
        <p:nvSpPr>
          <p:cNvPr id="5" name="Номер слайда 6"/>
          <p:cNvSpPr>
            <a:spLocks noGrp="1"/>
          </p:cNvSpPr>
          <p:nvPr>
            <p:ph type="sldNum" sz="quarter" idx="12"/>
          </p:nvPr>
        </p:nvSpPr>
        <p:spPr>
          <a:xfrm>
            <a:off x="10227733" y="6604000"/>
            <a:ext cx="1964266" cy="254000"/>
          </a:xfrm>
        </p:spPr>
        <p:txBody>
          <a:bodyPr/>
          <a:lstStyle/>
          <a:p>
            <a:fld id="{06690157-0765-4A7F-B34E-AEA284B34A45}" type="slidenum">
              <a:rPr lang="ru-RU" smtClean="0">
                <a:solidFill>
                  <a:schemeClr val="tx1"/>
                </a:solidFill>
              </a:rPr>
              <a:pPr/>
              <a:t>10</a:t>
            </a:fld>
            <a:endParaRPr lang="ru-RU" dirty="0">
              <a:solidFill>
                <a:schemeClr val="tx1"/>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071725734"/>
              </p:ext>
            </p:extLst>
          </p:nvPr>
        </p:nvGraphicFramePr>
        <p:xfrm>
          <a:off x="1103195" y="646685"/>
          <a:ext cx="10658877" cy="6187524"/>
        </p:xfrm>
        <a:graphic>
          <a:graphicData uri="http://schemas.openxmlformats.org/drawingml/2006/table">
            <a:tbl>
              <a:tblPr firstRow="1" bandRow="1">
                <a:tableStyleId>{2D5ABB26-0587-4C30-8999-92F81FD0307C}</a:tableStyleId>
              </a:tblPr>
              <a:tblGrid>
                <a:gridCol w="10658877">
                  <a:extLst>
                    <a:ext uri="{9D8B030D-6E8A-4147-A177-3AD203B41FA5}">
                      <a16:colId xmlns="" xmlns:a16="http://schemas.microsoft.com/office/drawing/2014/main" val="20000"/>
                    </a:ext>
                  </a:extLst>
                </a:gridCol>
              </a:tblGrid>
              <a:tr h="339145">
                <a:tc>
                  <a:txBody>
                    <a:bodyPr/>
                    <a:lstStyle/>
                    <a:p>
                      <a:pPr algn="ctr"/>
                      <a:r>
                        <a:rPr lang="en-US" sz="1600" dirty="0" smtClean="0"/>
                        <a:t>IMPORT EXEMPTION FROM VAT</a:t>
                      </a:r>
                      <a:endParaRPr lang="ru-RU" sz="1600" dirty="0"/>
                    </a:p>
                  </a:txBody>
                  <a:tcPr/>
                </a:tc>
                <a:extLst>
                  <a:ext uri="{0D108BD9-81ED-4DB2-BD59-A6C34878D82A}">
                    <a16:rowId xmlns="" xmlns:a16="http://schemas.microsoft.com/office/drawing/2014/main" val="10000"/>
                  </a:ext>
                </a:extLst>
              </a:tr>
              <a:tr h="3231815">
                <a:tc>
                  <a:txBody>
                    <a:bodyPr/>
                    <a:lstStyle/>
                    <a:p>
                      <a:pPr marL="0" algn="just" defTabSz="914400" rtl="0" eaLnBrk="1" latinLnBrk="0" hangingPunct="1"/>
                      <a:r>
                        <a:rPr lang="en-US" sz="1400" kern="1200" dirty="0" smtClean="0"/>
                        <a:t>Import of raw materials and (or) materials within the investment contract (except for the investment priority project and the investment strategic project) at simultaneous compliance with the following conditions is exempted from the </a:t>
                      </a:r>
                      <a:r>
                        <a:rPr lang="en-US" sz="1400" kern="1200" dirty="0" err="1" smtClean="0"/>
                        <a:t>VAT:raw</a:t>
                      </a:r>
                      <a:r>
                        <a:rPr lang="en-US" sz="1400" kern="1200" dirty="0" smtClean="0"/>
                        <a:t> materials and (or) materials are included in the list of raw materials and (or) materials, the import of which is exempt from value added tax under the investment contract, approved by the authorized state body for investment in coordination with the Central authorized body for state planning and the authorized body (Order No. 140 of February 27, 2018 );import of raw materials and (or) materials is executed by the documents provided by the customs legislation of the Eurasian economic Union and (or) the customs legislation of the Republic of </a:t>
                      </a:r>
                      <a:r>
                        <a:rPr lang="en-US" sz="1400" kern="1200" dirty="0" err="1" smtClean="0"/>
                        <a:t>Kazakhstan;imported</a:t>
                      </a:r>
                      <a:r>
                        <a:rPr lang="en-US" sz="1400" kern="1200" dirty="0" smtClean="0"/>
                        <a:t> raw materials and (or) materials will be used by the value added tax payer within the limitation period only in the implementation of activities under the investment </a:t>
                      </a:r>
                      <a:r>
                        <a:rPr lang="en-US" sz="1400" kern="1200" dirty="0" err="1" smtClean="0"/>
                        <a:t>contract.Exemption</a:t>
                      </a:r>
                      <a:r>
                        <a:rPr lang="en-US" sz="1400" kern="1200" dirty="0" smtClean="0"/>
                        <a:t> from value added tax on imports of raw materials and (or) materials under the investment contract is granted to legal entities of the Republic of Kazakhstan for a period of five consecutive years, starting from the 1st day of the month in which the fixed assets provided for in the work program, which is an Annex to the investment contract concluded in accordance with the legislation of the Republic of Kazakhstan in the field of entrepreneurship are put into operation.  If the work program provides for the introduction of two or more fixed assets, the calculation of the period of exemption from value added tax on imports of raw materials and (or) materials under the investment contract is made from the 1st day of the month in which the first fixed asset is put into operation under the work program</a:t>
                      </a:r>
                      <a:endParaRPr lang="ru-RU" sz="1200" kern="1200" baseline="0" dirty="0">
                        <a:solidFill>
                          <a:srgbClr val="002060"/>
                        </a:solidFill>
                        <a:latin typeface="+mn-lt"/>
                        <a:ea typeface="+mn-ea"/>
                        <a:cs typeface="+mn-cs"/>
                      </a:endParaRPr>
                    </a:p>
                  </a:txBody>
                  <a:tcPr/>
                </a:tc>
                <a:extLst>
                  <a:ext uri="{0D108BD9-81ED-4DB2-BD59-A6C34878D82A}">
                    <a16:rowId xmlns="" xmlns:a16="http://schemas.microsoft.com/office/drawing/2014/main" val="10001"/>
                  </a:ext>
                </a:extLst>
              </a:tr>
              <a:tr h="2616564">
                <a:tc>
                  <a:txBody>
                    <a:bodyPr/>
                    <a:lstStyle/>
                    <a:p>
                      <a:pPr algn="just"/>
                      <a:r>
                        <a:rPr lang="en-US" sz="1400" kern="1200" baseline="0" dirty="0" smtClean="0"/>
                        <a:t>The import of raw materials and (or) materials as part of vehicles and (or) agricultural machinery placed under the customs procedure of a free warehouse within the framework of a special investment contract concluded with the authorized investment body of a legal entity, which </a:t>
                      </a:r>
                      <a:r>
                        <a:rPr lang="en-US" sz="1400" kern="1200" baseline="0" dirty="0" err="1" smtClean="0"/>
                        <a:t>is:the</a:t>
                      </a:r>
                      <a:r>
                        <a:rPr lang="en-US" sz="1400" kern="1200" baseline="0" dirty="0" smtClean="0"/>
                        <a:t> manufacturer of vehicles which has signed the agreement on industrial Assembly of motor vehicles with authorized body in the field of the state support of industrial and innovative </a:t>
                      </a:r>
                      <a:r>
                        <a:rPr lang="en-US" sz="1400" kern="1200" baseline="0" dirty="0" err="1" smtClean="0"/>
                        <a:t>activity;manufacturer</a:t>
                      </a:r>
                      <a:r>
                        <a:rPr lang="en-US" sz="1400" kern="1200" baseline="0" dirty="0" smtClean="0"/>
                        <a:t> of agricultural </a:t>
                      </a:r>
                      <a:r>
                        <a:rPr lang="en-US" sz="1400" kern="1200" baseline="0" dirty="0" err="1" smtClean="0"/>
                        <a:t>machinery.A</a:t>
                      </a:r>
                      <a:r>
                        <a:rPr lang="en-US" sz="1400" kern="1200" baseline="0" dirty="0" smtClean="0"/>
                        <a:t> legal entity that has concluded a special investment contract with the authorized investment body shall be entitled to apply exemption from value added tax when importing goods as part of finished products produced in the territory of the special economic zone or free warehouse, subject to the following conditions:1) the goods are placed under the customs procedure of free customs zone or free warehouse;2) the customs procedure of a free customs zone or a free warehouse shall be completed by the customs procedure of release for domestic consumption;3) identification of goods as part of the finished product in accordance with the customs legislation of the Republic of Kazakhstan.</a:t>
                      </a:r>
                      <a:endParaRPr lang="ru-RU" sz="1200" kern="1200" baseline="0" dirty="0">
                        <a:solidFill>
                          <a:srgbClr val="002060"/>
                        </a:solidFill>
                        <a:latin typeface="+mn-lt"/>
                        <a:ea typeface="+mn-ea"/>
                        <a:cs typeface="+mn-cs"/>
                      </a:endParaRPr>
                    </a:p>
                  </a:txBody>
                  <a:tcPr/>
                </a:tc>
                <a:extLst>
                  <a:ext uri="{0D108BD9-81ED-4DB2-BD59-A6C34878D82A}">
                    <a16:rowId xmlns="" xmlns:a16="http://schemas.microsoft.com/office/drawing/2014/main" val="10002"/>
                  </a:ext>
                </a:extLst>
              </a:tr>
            </a:tbl>
          </a:graphicData>
        </a:graphic>
      </p:graphicFrame>
      <p:sp>
        <p:nvSpPr>
          <p:cNvPr id="8" name="TextBox 7"/>
          <p:cNvSpPr txBox="1"/>
          <p:nvPr/>
        </p:nvSpPr>
        <p:spPr>
          <a:xfrm>
            <a:off x="152042" y="646685"/>
            <a:ext cx="400110" cy="6211315"/>
          </a:xfrm>
          <a:prstGeom prst="rect">
            <a:avLst/>
          </a:prstGeom>
          <a:ln>
            <a:no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just"/>
            <a:r>
              <a:rPr lang="en-US" sz="1400" b="1" dirty="0"/>
              <a:t>SPECIAL INVESTMENT PROJECT </a:t>
            </a:r>
            <a:r>
              <a:rPr lang="en-US" sz="1400" b="1" dirty="0" smtClean="0"/>
              <a:t>                            INVESTMENT </a:t>
            </a:r>
            <a:r>
              <a:rPr lang="en-US" sz="1400" b="1" dirty="0"/>
              <a:t>PROJECT</a:t>
            </a:r>
            <a:endParaRPr lang="ru-RU" sz="1600" b="1" dirty="0"/>
          </a:p>
        </p:txBody>
      </p:sp>
    </p:spTree>
    <p:extLst>
      <p:ext uri="{BB962C8B-B14F-4D97-AF65-F5344CB8AC3E}">
        <p14:creationId xmlns:p14="http://schemas.microsoft.com/office/powerpoint/2010/main" val="183968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2701" y="320944"/>
            <a:ext cx="12179297" cy="372709"/>
          </a:xfrm>
        </p:spPr>
        <p:txBody>
          <a:bodyPr>
            <a:normAutofit fontScale="90000"/>
          </a:bodyPr>
          <a:lstStyle/>
          <a:p>
            <a:pPr algn="ctr"/>
            <a:r>
              <a:rPr lang="en-US" sz="3600" b="1" dirty="0" smtClean="0">
                <a:latin typeface="+mn-lt"/>
              </a:rPr>
              <a:t>Investment preferences</a:t>
            </a:r>
            <a:endParaRPr lang="ru-RU" sz="3600" b="1" dirty="0">
              <a:latin typeface="+mn-lt"/>
            </a:endParaRPr>
          </a:p>
        </p:txBody>
      </p:sp>
      <p:sp>
        <p:nvSpPr>
          <p:cNvPr id="5" name="Текст 5"/>
          <p:cNvSpPr txBox="1">
            <a:spLocks/>
          </p:cNvSpPr>
          <p:nvPr/>
        </p:nvSpPr>
        <p:spPr>
          <a:xfrm>
            <a:off x="12701" y="320944"/>
            <a:ext cx="11867817" cy="592674"/>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dirty="0" smtClean="0"/>
          </a:p>
          <a:p>
            <a:pPr algn="ctr"/>
            <a:endParaRPr lang="ru-RU" sz="4000" dirty="0" smtClean="0"/>
          </a:p>
          <a:p>
            <a:pPr algn="ctr"/>
            <a:r>
              <a:rPr lang="en-US" sz="14400" dirty="0"/>
              <a:t>Investment subsidy</a:t>
            </a:r>
            <a:endParaRPr lang="ru-RU" sz="14400" dirty="0"/>
          </a:p>
        </p:txBody>
      </p:sp>
      <p:sp>
        <p:nvSpPr>
          <p:cNvPr id="6" name="Объект 3"/>
          <p:cNvSpPr>
            <a:spLocks noGrp="1"/>
          </p:cNvSpPr>
          <p:nvPr>
            <p:ph sz="half" idx="4294967295"/>
          </p:nvPr>
        </p:nvSpPr>
        <p:spPr>
          <a:xfrm>
            <a:off x="188493" y="1293307"/>
            <a:ext cx="6693569" cy="5408061"/>
          </a:xfrm>
          <a:prstGeom prst="rect">
            <a:avLst/>
          </a:prstGeom>
        </p:spPr>
        <p:txBody>
          <a:bodyPr>
            <a:normAutofit fontScale="25000" lnSpcReduction="20000"/>
          </a:bodyPr>
          <a:lstStyle/>
          <a:p>
            <a:pPr marL="0" indent="0" algn="ctr">
              <a:buNone/>
            </a:pPr>
            <a:r>
              <a:rPr lang="en-US" sz="7200" b="1" dirty="0"/>
              <a:t>VOLUME OF </a:t>
            </a:r>
            <a:r>
              <a:rPr lang="en-US" sz="7200" b="1" dirty="0" smtClean="0"/>
              <a:t>INVESTMENTS</a:t>
            </a:r>
          </a:p>
          <a:p>
            <a:pPr marL="0" indent="0">
              <a:buNone/>
            </a:pPr>
            <a:r>
              <a:rPr lang="en-US" sz="7200" b="1" dirty="0" smtClean="0"/>
              <a:t>1.Инвестиционной </a:t>
            </a:r>
            <a:r>
              <a:rPr lang="en-US" sz="7200" b="1" dirty="0"/>
              <a:t>subsidy is the subsidy provided as investment preferences on a gratuitous and irrevocable basis to the legal entity of the Republic of Kazakhstan, concluded an investment contract providing for investment of not less than </a:t>
            </a:r>
            <a:r>
              <a:rPr lang="en-US" sz="7200" b="1" dirty="0" err="1"/>
              <a:t>patienleharter</a:t>
            </a:r>
            <a:r>
              <a:rPr lang="en-US" sz="7200" b="1" dirty="0"/>
              <a:t> of the monthly calculation index </a:t>
            </a:r>
            <a:r>
              <a:rPr lang="en-US" sz="7200" b="1" dirty="0" smtClean="0"/>
              <a:t>.</a:t>
            </a:r>
          </a:p>
          <a:p>
            <a:pPr marL="0" indent="0" algn="ctr">
              <a:buNone/>
            </a:pPr>
            <a:r>
              <a:rPr lang="en-US" sz="7200" b="1" dirty="0" smtClean="0"/>
              <a:t>GOVERNMENT DECISION</a:t>
            </a:r>
          </a:p>
          <a:p>
            <a:pPr marL="0" indent="0">
              <a:buNone/>
            </a:pPr>
            <a:r>
              <a:rPr lang="en-US" sz="7200" b="1" dirty="0" smtClean="0"/>
              <a:t>In </a:t>
            </a:r>
            <a:r>
              <a:rPr lang="en-US" sz="7200" b="1" dirty="0"/>
              <a:t>order to promote regional development, an investment subsidy is provided on the basis of a decision of the Government of the Republic of Kazakhstan to an investor implementing an investment priority project</a:t>
            </a:r>
            <a:r>
              <a:rPr lang="en-US" sz="7200" b="1" dirty="0" smtClean="0"/>
              <a:t>.</a:t>
            </a:r>
          </a:p>
          <a:p>
            <a:pPr marL="0" indent="0" algn="ctr">
              <a:buNone/>
            </a:pPr>
            <a:r>
              <a:rPr lang="en-US" sz="7200" b="1" dirty="0" smtClean="0"/>
              <a:t>SIZE</a:t>
            </a:r>
          </a:p>
          <a:p>
            <a:pPr marL="0" indent="0">
              <a:buNone/>
            </a:pPr>
            <a:r>
              <a:rPr lang="en-US" sz="7200" b="1" dirty="0" smtClean="0"/>
              <a:t>The </a:t>
            </a:r>
            <a:r>
              <a:rPr lang="en-US" sz="7200" b="1" dirty="0"/>
              <a:t>investment subsidy is provided by reimbursement of up to thirty percent of the cost of construction and installation works and purchase of equipment, excluding value added tax and excise duties provided for by the working program of the investment </a:t>
            </a:r>
            <a:r>
              <a:rPr lang="en-US" sz="7200" b="1" dirty="0" err="1"/>
              <a:t>contract.The</a:t>
            </a:r>
            <a:r>
              <a:rPr lang="en-US" sz="7200" b="1" dirty="0"/>
              <a:t> payment of investment grants on the actual cost of construction and installation works and purchase of equipment is carried out on the basis of supporting documents, but does not exceed the cost of prescribed pre-project documentation with the state expertise in the order established by the legislation of the Republic of </a:t>
            </a:r>
            <a:r>
              <a:rPr lang="en-US" sz="7200" b="1" dirty="0" smtClean="0"/>
              <a:t>Kazakhstan.</a:t>
            </a:r>
            <a:endParaRPr lang="ru-RU" sz="7200" dirty="0"/>
          </a:p>
          <a:p>
            <a:pPr marL="0" indent="0" algn="just">
              <a:buNone/>
            </a:pPr>
            <a:endParaRPr lang="ru-RU" sz="2400" dirty="0"/>
          </a:p>
          <a:p>
            <a:pPr marL="0" indent="0">
              <a:buNone/>
            </a:pPr>
            <a:endParaRPr lang="ru-RU" sz="4400" dirty="0"/>
          </a:p>
        </p:txBody>
      </p:sp>
      <p:sp>
        <p:nvSpPr>
          <p:cNvPr id="7" name="Объект 4"/>
          <p:cNvSpPr>
            <a:spLocks noGrp="1"/>
          </p:cNvSpPr>
          <p:nvPr>
            <p:ph sz="quarter" idx="4294967295"/>
          </p:nvPr>
        </p:nvSpPr>
        <p:spPr>
          <a:xfrm>
            <a:off x="7135564" y="1293307"/>
            <a:ext cx="4897638" cy="1799852"/>
          </a:xfrm>
          <a:prstGeom prst="rect">
            <a:avLst/>
          </a:prstGeom>
        </p:spPr>
        <p:txBody>
          <a:bodyPr>
            <a:normAutofit/>
          </a:bodyPr>
          <a:lstStyle/>
          <a:p>
            <a:pPr marL="0" indent="0" algn="ctr">
              <a:buNone/>
            </a:pPr>
            <a:r>
              <a:rPr lang="en-US" sz="1800" b="1" dirty="0"/>
              <a:t>PRIORITY </a:t>
            </a:r>
            <a:r>
              <a:rPr lang="en-US" sz="1800" b="1" dirty="0" err="1"/>
              <a:t>ACTIVITIESInvestment</a:t>
            </a:r>
            <a:r>
              <a:rPr lang="en-US" sz="1800" b="1" dirty="0"/>
              <a:t> subsidy is provided for priority activities defined by the Government of the Republic of Kazakhstan for the provision of investment subsidies. (part 3 of regulation from 14.01.2016 No. 13)</a:t>
            </a:r>
            <a:endParaRPr lang="ru-RU" sz="1800" dirty="0"/>
          </a:p>
        </p:txBody>
      </p:sp>
      <p:sp>
        <p:nvSpPr>
          <p:cNvPr id="8" name="Объект 4"/>
          <p:cNvSpPr txBox="1">
            <a:spLocks/>
          </p:cNvSpPr>
          <p:nvPr/>
        </p:nvSpPr>
        <p:spPr>
          <a:xfrm>
            <a:off x="7239820" y="2667000"/>
            <a:ext cx="4793382" cy="4118811"/>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7200" b="1" dirty="0" smtClean="0"/>
              <a:t>DOCUMENTATION</a:t>
            </a:r>
          </a:p>
          <a:p>
            <a:pPr marL="0" indent="0">
              <a:buNone/>
            </a:pPr>
            <a:r>
              <a:rPr lang="en-US" sz="5600" b="1" dirty="0" smtClean="0"/>
              <a:t>1.primary </a:t>
            </a:r>
            <a:r>
              <a:rPr lang="en-US" sz="5600" b="1" dirty="0"/>
              <a:t>accounting documents issued in accordance with the legislation of the Republic of Kazakhstan on accounting and financial reporting</a:t>
            </a:r>
            <a:r>
              <a:rPr lang="en-US" sz="5600" b="1" dirty="0" smtClean="0"/>
              <a:t>;</a:t>
            </a:r>
          </a:p>
          <a:p>
            <a:pPr marL="0" indent="0">
              <a:buNone/>
            </a:pPr>
            <a:r>
              <a:rPr lang="en-US" sz="5600" b="1" dirty="0" smtClean="0"/>
              <a:t>2. </a:t>
            </a:r>
            <a:r>
              <a:rPr lang="en-US" sz="5600" b="1" dirty="0"/>
              <a:t>invoices issued in accordance with the tax legislation of the Republic of Kazakhstan</a:t>
            </a:r>
            <a:r>
              <a:rPr lang="en-US" sz="5600" b="1" dirty="0" smtClean="0"/>
              <a:t>;</a:t>
            </a:r>
          </a:p>
          <a:p>
            <a:pPr marL="0" indent="0">
              <a:buNone/>
            </a:pPr>
            <a:r>
              <a:rPr lang="en-US" sz="5600" b="1" dirty="0" smtClean="0"/>
              <a:t>3</a:t>
            </a:r>
            <a:r>
              <a:rPr lang="en-US" sz="5600" b="1" dirty="0"/>
              <a:t>) customs declarations issued in accordance with the customs legislation of the Republic of Kazakhstan</a:t>
            </a:r>
            <a:r>
              <a:rPr lang="en-US" sz="5600" b="1" dirty="0" smtClean="0"/>
              <a:t>.</a:t>
            </a:r>
          </a:p>
          <a:p>
            <a:pPr marL="0" indent="0">
              <a:buNone/>
            </a:pPr>
            <a:r>
              <a:rPr lang="en-US" sz="5600" b="1" dirty="0" smtClean="0"/>
              <a:t>5</a:t>
            </a:r>
            <a:r>
              <a:rPr lang="en-US" sz="5600" b="1" dirty="0"/>
              <a:t>. The schedule and annual amounts of investment subsidy payments are established within the framework of the investment contract by distributing the investment subsidy in equal shares for a period of not less than three years, but not more than the duration of the investment contract</a:t>
            </a:r>
            <a:r>
              <a:rPr lang="en-US" sz="5600" b="1" dirty="0" smtClean="0"/>
              <a:t>.</a:t>
            </a:r>
          </a:p>
          <a:p>
            <a:pPr marL="0" indent="0">
              <a:buNone/>
            </a:pPr>
            <a:r>
              <a:rPr lang="en-US" sz="5600" b="1" dirty="0" smtClean="0"/>
              <a:t>6</a:t>
            </a:r>
            <a:r>
              <a:rPr lang="en-US" sz="5600" b="1" dirty="0"/>
              <a:t>. Payment of the investment subsidy is carried out in coordination with the local Executive body of the region, the city of Republican significance and the capital at the place of implementation of the project after commissioning in full, subject to the performance indicators established by the investment contract.7. The rules for granting investment subsidies are approved by the Government of the Republic of </a:t>
            </a:r>
            <a:r>
              <a:rPr lang="en-US" sz="5600" b="1" dirty="0" smtClean="0"/>
              <a:t>Kazakhstan.</a:t>
            </a:r>
            <a:endParaRPr lang="ru-RU" sz="5600" dirty="0"/>
          </a:p>
        </p:txBody>
      </p:sp>
    </p:spTree>
    <p:extLst>
      <p:ext uri="{BB962C8B-B14F-4D97-AF65-F5344CB8AC3E}">
        <p14:creationId xmlns:p14="http://schemas.microsoft.com/office/powerpoint/2010/main" val="4164909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a:spLocks noGrp="1"/>
          </p:cNvSpPr>
          <p:nvPr>
            <p:ph type="title"/>
          </p:nvPr>
        </p:nvSpPr>
        <p:spPr>
          <a:xfrm>
            <a:off x="839788" y="240632"/>
            <a:ext cx="3932237" cy="1816768"/>
          </a:xfrm>
        </p:spPr>
        <p:txBody>
          <a:bodyPr>
            <a:noAutofit/>
          </a:bodyPr>
          <a:lstStyle/>
          <a:p>
            <a:pPr algn="ctr"/>
            <a:r>
              <a:rPr lang="en-US" sz="1600" b="1" dirty="0"/>
              <a:t>Application for investment preferences</a:t>
            </a:r>
            <a:endParaRPr lang="ru-RU" sz="1600" b="1" dirty="0"/>
          </a:p>
        </p:txBody>
      </p:sp>
      <p:sp>
        <p:nvSpPr>
          <p:cNvPr id="5" name="Объект 5"/>
          <p:cNvSpPr>
            <a:spLocks noGrp="1"/>
          </p:cNvSpPr>
          <p:nvPr>
            <p:ph idx="1"/>
          </p:nvPr>
        </p:nvSpPr>
        <p:spPr>
          <a:xfrm>
            <a:off x="5173134" y="388578"/>
            <a:ext cx="6848820" cy="6160169"/>
          </a:xfrm>
        </p:spPr>
        <p:txBody>
          <a:bodyPr>
            <a:normAutofit/>
          </a:bodyPr>
          <a:lstStyle/>
          <a:p>
            <a:pPr marL="0" indent="0" algn="just">
              <a:buNone/>
            </a:pPr>
            <a:r>
              <a:rPr lang="en-US" sz="1600" dirty="0"/>
              <a:t>The application in the prescribed form is registered in the presence of</a:t>
            </a:r>
            <a:r>
              <a:rPr lang="en-US" sz="1600" dirty="0" smtClean="0"/>
              <a:t>:</a:t>
            </a:r>
          </a:p>
          <a:p>
            <a:pPr marL="342900" indent="-342900">
              <a:buAutoNum type="arabicParenR"/>
            </a:pPr>
            <a:r>
              <a:rPr lang="en-US" sz="1600" dirty="0" smtClean="0"/>
              <a:t>certificates </a:t>
            </a:r>
            <a:r>
              <a:rPr lang="en-US" sz="1600" dirty="0"/>
              <a:t>of state registration (re-registration) of a legal entity</a:t>
            </a:r>
            <a:r>
              <a:rPr lang="en-US" sz="1600" dirty="0" smtClean="0"/>
              <a:t>;</a:t>
            </a:r>
          </a:p>
          <a:p>
            <a:pPr marL="342900" indent="-342900">
              <a:buAutoNum type="arabicParenR"/>
            </a:pPr>
            <a:r>
              <a:rPr lang="en-US" sz="1600" dirty="0" smtClean="0"/>
              <a:t> </a:t>
            </a:r>
            <a:r>
              <a:rPr lang="en-US" sz="1600" dirty="0"/>
              <a:t>a copy of the Charter of the legal entity, certified by the signature of the head and the seal of the legal entity (if available</a:t>
            </a:r>
            <a:r>
              <a:rPr lang="en-US" sz="1600" dirty="0" smtClean="0"/>
              <a:t>);</a:t>
            </a:r>
          </a:p>
          <a:p>
            <a:pPr marL="342900" indent="-342900">
              <a:buAutoNum type="arabicParenR"/>
            </a:pPr>
            <a:r>
              <a:rPr lang="en-US" sz="1600" dirty="0" smtClean="0"/>
              <a:t> </a:t>
            </a:r>
            <a:r>
              <a:rPr lang="en-US" sz="1600" dirty="0"/>
              <a:t>the business plan of the investment project drawn up in accordance with the requirements established by the authorized investment body</a:t>
            </a:r>
            <a:r>
              <a:rPr lang="en-US" sz="1600" dirty="0" smtClean="0"/>
              <a:t>;</a:t>
            </a:r>
          </a:p>
          <a:p>
            <a:pPr marL="342900" indent="-342900">
              <a:buAutoNum type="arabicParenR"/>
            </a:pPr>
            <a:r>
              <a:rPr lang="en-US" sz="1600" dirty="0" smtClean="0"/>
              <a:t> </a:t>
            </a:r>
            <a:r>
              <a:rPr lang="en-US" sz="1600" dirty="0"/>
              <a:t>documents confirming the size (cost) of the requested state natural grant by the legal entity of the Republic of Kazakhstan and preliminary approval of its provision</a:t>
            </a:r>
            <a:r>
              <a:rPr lang="en-US" sz="1600" dirty="0" smtClean="0"/>
              <a:t>;</a:t>
            </a:r>
          </a:p>
          <a:p>
            <a:pPr marL="342900" indent="-342900">
              <a:buAutoNum type="arabicParenR"/>
            </a:pPr>
            <a:r>
              <a:rPr lang="en-US" sz="1600" dirty="0" smtClean="0"/>
              <a:t> </a:t>
            </a:r>
            <a:r>
              <a:rPr lang="en-US" sz="1600" dirty="0"/>
              <a:t>finally, the examination of pre-project and (or) the design documentation, if the application for granting investment incentives provides for the granting of preferences for taxes and investment subsidies during the period of implementation of priority investment project in the order established by the legislation of the Republic of Kazakhstan, certified by signature, stamp of the legal entity (if available). (paragraphs 1.2 of article 292 SC RK</a:t>
            </a:r>
            <a:r>
              <a:rPr lang="en-US" sz="1600" dirty="0" smtClean="0"/>
              <a:t>);</a:t>
            </a:r>
          </a:p>
          <a:p>
            <a:pPr marL="342900" indent="-342900">
              <a:buAutoNum type="arabicParenR"/>
            </a:pPr>
            <a:r>
              <a:rPr lang="en-US" sz="1600" dirty="0" smtClean="0"/>
              <a:t> </a:t>
            </a:r>
            <a:r>
              <a:rPr lang="en-US" sz="1600" dirty="0"/>
              <a:t>copies of the passport or identity document attracted foreign worker (with translation into Kazakh or Russian language) of labor agreement concluded between the employer and recruited foreign employee (translated into Kazakh or Russian language) of documents confirming his qualification and (or) education (with translation into Kazakh or Russian language</a:t>
            </a:r>
            <a:r>
              <a:rPr lang="en-US" sz="1600" dirty="0" smtClean="0"/>
              <a:t>).</a:t>
            </a:r>
            <a:endParaRPr lang="ru-RU" sz="1600" dirty="0"/>
          </a:p>
          <a:p>
            <a:endParaRPr lang="ru-RU" sz="1600" dirty="0"/>
          </a:p>
        </p:txBody>
      </p:sp>
      <p:sp>
        <p:nvSpPr>
          <p:cNvPr id="6" name="Объект 7"/>
          <p:cNvSpPr txBox="1">
            <a:spLocks/>
          </p:cNvSpPr>
          <p:nvPr/>
        </p:nvSpPr>
        <p:spPr>
          <a:xfrm>
            <a:off x="675105" y="2057399"/>
            <a:ext cx="4261601" cy="4728412"/>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1600" b="1" dirty="0" smtClean="0"/>
              <a:t>FORM</a:t>
            </a:r>
          </a:p>
          <a:p>
            <a:pPr algn="just"/>
            <a:r>
              <a:rPr lang="en-US" sz="1600" b="1" dirty="0" smtClean="0"/>
              <a:t> </a:t>
            </a:r>
            <a:r>
              <a:rPr lang="en-US" sz="1600" b="1" dirty="0"/>
              <a:t>An application for granting investment preferences shall be accepted and registered in the form established by the authorized investment body. (paragraph 1 of article 292 SC RK</a:t>
            </a:r>
            <a:r>
              <a:rPr lang="en-US" sz="1600" b="1" dirty="0" smtClean="0"/>
              <a:t>).</a:t>
            </a:r>
          </a:p>
          <a:p>
            <a:pPr marL="0" indent="0" algn="just">
              <a:buNone/>
            </a:pPr>
            <a:r>
              <a:rPr lang="en-US" sz="1600" b="1" dirty="0" smtClean="0"/>
              <a:t> </a:t>
            </a:r>
            <a:r>
              <a:rPr lang="en-US" sz="1600" b="1" dirty="0"/>
              <a:t>TERM </a:t>
            </a:r>
            <a:endParaRPr lang="en-US" sz="1600" b="1" dirty="0" smtClean="0"/>
          </a:p>
          <a:p>
            <a:pPr algn="just"/>
            <a:r>
              <a:rPr lang="en-US" sz="1600" b="1" dirty="0" smtClean="0"/>
              <a:t>The </a:t>
            </a:r>
            <a:r>
              <a:rPr lang="en-US" sz="1600" b="1" dirty="0"/>
              <a:t>authorized investment body shall make a decision on granting investment preferences within twenty working days from the date of registration of the application. (paragraph 1 of article 293 SC RK). </a:t>
            </a:r>
            <a:endParaRPr lang="en-US" sz="1600" b="1" dirty="0" smtClean="0"/>
          </a:p>
          <a:p>
            <a:pPr marL="0" indent="0" algn="just">
              <a:buNone/>
            </a:pPr>
            <a:r>
              <a:rPr lang="en-US" sz="1600" b="1" dirty="0" smtClean="0"/>
              <a:t>INVESTMENT CONTRACT</a:t>
            </a:r>
          </a:p>
          <a:p>
            <a:pPr algn="just"/>
            <a:r>
              <a:rPr lang="en-US" sz="1600" b="1" dirty="0" smtClean="0"/>
              <a:t>The </a:t>
            </a:r>
            <a:r>
              <a:rPr lang="en-US" sz="1600" b="1" dirty="0"/>
              <a:t>authorized body for investments within ten working days from the date of decision-making on granting of investment preferences prepares for signing the investment contract taking into account provisions of the model contract. (paragraph 2 of article 294 SC RK)</a:t>
            </a:r>
            <a:endParaRPr lang="ru-RU" sz="1600" i="1" dirty="0"/>
          </a:p>
        </p:txBody>
      </p:sp>
      <p:sp>
        <p:nvSpPr>
          <p:cNvPr id="7" name="Номер слайда 6"/>
          <p:cNvSpPr>
            <a:spLocks noGrp="1"/>
          </p:cNvSpPr>
          <p:nvPr>
            <p:ph type="sldNum" sz="quarter" idx="12"/>
          </p:nvPr>
        </p:nvSpPr>
        <p:spPr>
          <a:xfrm>
            <a:off x="10058400" y="6612469"/>
            <a:ext cx="2133600" cy="245533"/>
          </a:xfrm>
        </p:spPr>
        <p:txBody>
          <a:bodyPr/>
          <a:lstStyle/>
          <a:p>
            <a:fld id="{06690157-0765-4A7F-B34E-AEA284B34A45}" type="slidenum">
              <a:rPr lang="ru-RU" sz="1600" smtClean="0">
                <a:solidFill>
                  <a:schemeClr val="tx1"/>
                </a:solidFill>
              </a:rPr>
              <a:pPr/>
              <a:t>12</a:t>
            </a:fld>
            <a:endParaRPr lang="ru-RU" sz="1600" dirty="0">
              <a:solidFill>
                <a:schemeClr val="tx1"/>
              </a:solidFill>
            </a:endParaRPr>
          </a:p>
        </p:txBody>
      </p:sp>
    </p:spTree>
    <p:extLst>
      <p:ext uri="{BB962C8B-B14F-4D97-AF65-F5344CB8AC3E}">
        <p14:creationId xmlns:p14="http://schemas.microsoft.com/office/powerpoint/2010/main" val="1933710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8"/>
          <p:cNvGraphicFramePr>
            <a:graphicFrameLocks noGrp="1"/>
          </p:cNvGraphicFramePr>
          <p:nvPr>
            <p:ph idx="1"/>
            <p:extLst>
              <p:ext uri="{D42A27DB-BD31-4B8C-83A1-F6EECF244321}">
                <p14:modId xmlns:p14="http://schemas.microsoft.com/office/powerpoint/2010/main" val="3974426731"/>
              </p:ext>
            </p:extLst>
          </p:nvPr>
        </p:nvGraphicFramePr>
        <p:xfrm>
          <a:off x="1434165" y="1462091"/>
          <a:ext cx="10104386" cy="3352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txBox="1">
            <a:spLocks/>
          </p:cNvSpPr>
          <p:nvPr/>
        </p:nvSpPr>
        <p:spPr>
          <a:xfrm>
            <a:off x="1142316" y="493990"/>
            <a:ext cx="10498667" cy="60007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spc="200" dirty="0"/>
              <a:t>INVESTMENT CONTRACT</a:t>
            </a:r>
            <a:endParaRPr lang="ru-RU" dirty="0"/>
          </a:p>
        </p:txBody>
      </p:sp>
      <p:sp>
        <p:nvSpPr>
          <p:cNvPr id="8" name="Скругленный прямоугольник 4"/>
          <p:cNvSpPr/>
          <p:nvPr/>
        </p:nvSpPr>
        <p:spPr>
          <a:xfrm>
            <a:off x="1066458" y="4761180"/>
            <a:ext cx="10786913" cy="1239435"/>
          </a:xfrm>
          <a:prstGeom prst="rect">
            <a:avLst/>
          </a:prstGeom>
        </p:spPr>
        <p:style>
          <a:lnRef idx="2">
            <a:schemeClr val="dk1"/>
          </a:lnRef>
          <a:fillRef idx="1">
            <a:schemeClr val="lt1"/>
          </a:fillRef>
          <a:effectRef idx="0">
            <a:schemeClr val="dk1"/>
          </a:effectRef>
          <a:fontRef idx="minor">
            <a:schemeClr val="dk1"/>
          </a:fontRef>
        </p:style>
        <p:txBody>
          <a:bodyPr spcFirstLastPara="0" vert="horz" wrap="square" lIns="76200" tIns="76200" rIns="76200" bIns="76200" numCol="1" spcCol="1270" anchor="ctr" anchorCtr="0">
            <a:noAutofit/>
          </a:bodyPr>
          <a:lstStyle/>
          <a:p>
            <a:pPr algn="ctr" defTabSz="711200">
              <a:lnSpc>
                <a:spcPct val="90000"/>
              </a:lnSpc>
              <a:spcBef>
                <a:spcPct val="0"/>
              </a:spcBef>
              <a:spcAft>
                <a:spcPct val="35000"/>
              </a:spcAft>
            </a:pPr>
            <a:r>
              <a:rPr lang="en-US" sz="2000" b="1" i="1" dirty="0" smtClean="0">
                <a:solidFill>
                  <a:schemeClr val="tx1"/>
                </a:solidFill>
              </a:rPr>
              <a:t>VALIDITY</a:t>
            </a:r>
          </a:p>
          <a:p>
            <a:pPr algn="ctr" defTabSz="711200">
              <a:lnSpc>
                <a:spcPct val="90000"/>
              </a:lnSpc>
              <a:spcBef>
                <a:spcPct val="0"/>
              </a:spcBef>
              <a:spcAft>
                <a:spcPct val="35000"/>
              </a:spcAft>
            </a:pPr>
            <a:r>
              <a:rPr lang="en-US" sz="2000" b="1" i="1" dirty="0" smtClean="0">
                <a:solidFill>
                  <a:schemeClr val="tx1"/>
                </a:solidFill>
              </a:rPr>
              <a:t>duration </a:t>
            </a:r>
            <a:r>
              <a:rPr lang="en-US" sz="2000" b="1" i="1" dirty="0">
                <a:solidFill>
                  <a:schemeClr val="tx1"/>
                </a:solidFill>
              </a:rPr>
              <a:t>of investment </a:t>
            </a:r>
            <a:r>
              <a:rPr lang="en-US" sz="2000" b="1" i="1" dirty="0" err="1">
                <a:solidFill>
                  <a:schemeClr val="tx1"/>
                </a:solidFill>
              </a:rPr>
              <a:t>preferencesThe</a:t>
            </a:r>
            <a:r>
              <a:rPr lang="en-US" sz="2000" b="1" i="1" dirty="0">
                <a:solidFill>
                  <a:schemeClr val="tx1"/>
                </a:solidFill>
              </a:rPr>
              <a:t> term of completion of works under the work program must end no later than nine months before the expiration of the investment contract.</a:t>
            </a:r>
            <a:endParaRPr lang="ru-RU" sz="2000" i="1" dirty="0">
              <a:solidFill>
                <a:schemeClr val="tx1"/>
              </a:solidFill>
            </a:endParaRPr>
          </a:p>
        </p:txBody>
      </p:sp>
    </p:spTree>
    <p:extLst>
      <p:ext uri="{BB962C8B-B14F-4D97-AF65-F5344CB8AC3E}">
        <p14:creationId xmlns:p14="http://schemas.microsoft.com/office/powerpoint/2010/main" val="363958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a:spLocks noGrp="1"/>
          </p:cNvSpPr>
          <p:nvPr>
            <p:ph type="title"/>
          </p:nvPr>
        </p:nvSpPr>
        <p:spPr>
          <a:xfrm>
            <a:off x="838200" y="365127"/>
            <a:ext cx="10515600" cy="1325563"/>
          </a:xfrm>
        </p:spPr>
        <p:txBody>
          <a:bodyPr>
            <a:normAutofit/>
          </a:bodyPr>
          <a:lstStyle/>
          <a:p>
            <a:pPr algn="ctr"/>
            <a:r>
              <a:rPr lang="en-US" b="1" i="1" dirty="0"/>
              <a:t>ATTRACTION OF FOREIGN LABOR FORCE</a:t>
            </a:r>
            <a:endParaRPr lang="ru-RU" b="1" i="1" dirty="0"/>
          </a:p>
        </p:txBody>
      </p:sp>
      <p:sp>
        <p:nvSpPr>
          <p:cNvPr id="5" name="Объект 5"/>
          <p:cNvSpPr>
            <a:spLocks noGrp="1"/>
          </p:cNvSpPr>
          <p:nvPr>
            <p:ph idx="1"/>
          </p:nvPr>
        </p:nvSpPr>
        <p:spPr>
          <a:xfrm>
            <a:off x="838200" y="1825625"/>
            <a:ext cx="10515600" cy="4351338"/>
          </a:xfrm>
        </p:spPr>
        <p:txBody>
          <a:bodyPr>
            <a:normAutofit fontScale="40000" lnSpcReduction="20000"/>
          </a:bodyPr>
          <a:lstStyle/>
          <a:p>
            <a:pPr marL="0" indent="0" algn="ctr">
              <a:lnSpc>
                <a:spcPct val="100000"/>
              </a:lnSpc>
              <a:buNone/>
            </a:pPr>
            <a:r>
              <a:rPr lang="ru-RU" sz="3700" dirty="0"/>
              <a:t>	</a:t>
            </a:r>
            <a:r>
              <a:rPr lang="en-US" sz="7400" b="1" i="1" dirty="0"/>
              <a:t>QUOTA AND PERMISSION TO ATTRACT FOREIGN </a:t>
            </a:r>
            <a:r>
              <a:rPr lang="en-US" sz="7400" b="1" i="1" dirty="0" smtClean="0"/>
              <a:t>LABOR</a:t>
            </a:r>
          </a:p>
          <a:p>
            <a:pPr marL="0" indent="0">
              <a:lnSpc>
                <a:spcPct val="100000"/>
              </a:lnSpc>
              <a:buNone/>
            </a:pPr>
            <a:r>
              <a:rPr lang="ru-RU" sz="3700" b="1" dirty="0"/>
              <a:t>	</a:t>
            </a:r>
            <a:r>
              <a:rPr lang="en-US" sz="5500" b="1" dirty="0"/>
              <a:t>The requirement of quotas for foreign labor and the issuance of permits to employers to attract foreign labor does not apply to foreigners and stateless persons </a:t>
            </a:r>
            <a:r>
              <a:rPr lang="en-US" sz="5500" b="1" dirty="0" err="1"/>
              <a:t>including:working</a:t>
            </a:r>
            <a:r>
              <a:rPr lang="en-US" sz="5500" b="1" dirty="0"/>
              <a:t> in the organizations of the Republic of Kazakhstan, concluded in accordance with the legislation of the Republic of Kazakhstan on investments investment contracts for the implementation of the investment priority project, and also working in the organizations involved by the specified legal entities (or their contractors) as the General contractor, the contractor, the subcontractor or the contractor of services in the field of architectural, town-planning and construction activity (including prospecting and project activity, engineering services), </a:t>
            </a:r>
            <a:endParaRPr lang="ru-RU" sz="1500" i="1" dirty="0"/>
          </a:p>
        </p:txBody>
      </p:sp>
    </p:spTree>
    <p:extLst>
      <p:ext uri="{BB962C8B-B14F-4D97-AF65-F5344CB8AC3E}">
        <p14:creationId xmlns:p14="http://schemas.microsoft.com/office/powerpoint/2010/main" val="104253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a:spLocks noGrp="1"/>
          </p:cNvSpPr>
          <p:nvPr>
            <p:ph sz="half" idx="1"/>
          </p:nvPr>
        </p:nvSpPr>
        <p:spPr>
          <a:xfrm>
            <a:off x="829735" y="1526909"/>
            <a:ext cx="3733798" cy="5030788"/>
          </a:xfrm>
        </p:spPr>
        <p:txBody>
          <a:bodyPr>
            <a:normAutofit/>
          </a:bodyPr>
          <a:lstStyle/>
          <a:p>
            <a:pPr marL="0" indent="0" algn="just">
              <a:buNone/>
            </a:pPr>
            <a:endParaRPr lang="ru-RU" sz="9600" dirty="0"/>
          </a:p>
          <a:p>
            <a:pPr algn="just"/>
            <a:endParaRPr lang="ru-RU" sz="3300" dirty="0"/>
          </a:p>
          <a:p>
            <a:pPr algn="just"/>
            <a:endParaRPr lang="ru-RU" sz="2900" dirty="0"/>
          </a:p>
          <a:p>
            <a:pPr algn="just"/>
            <a:endParaRPr lang="ru-RU" sz="2900" dirty="0"/>
          </a:p>
          <a:p>
            <a:pPr algn="just"/>
            <a:endParaRPr lang="ru-RU" dirty="0"/>
          </a:p>
        </p:txBody>
      </p:sp>
      <p:sp>
        <p:nvSpPr>
          <p:cNvPr id="6" name="Объект 3"/>
          <p:cNvSpPr txBox="1">
            <a:spLocks/>
          </p:cNvSpPr>
          <p:nvPr/>
        </p:nvSpPr>
        <p:spPr>
          <a:xfrm>
            <a:off x="452487" y="1402401"/>
            <a:ext cx="4761942" cy="5155296"/>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8800" i="1" dirty="0"/>
              <a:t>INVESTMENT PREFERENCES</a:t>
            </a:r>
            <a:r>
              <a:rPr lang="en-US" sz="8800" i="1" dirty="0" smtClean="0"/>
              <a:t>:</a:t>
            </a:r>
          </a:p>
          <a:p>
            <a:pPr marL="0" indent="0">
              <a:buNone/>
            </a:pPr>
            <a:r>
              <a:rPr lang="en-US" sz="8000" i="1" dirty="0" smtClean="0"/>
              <a:t>1. exemption </a:t>
            </a:r>
            <a:r>
              <a:rPr lang="en-US" sz="8000" i="1" dirty="0"/>
              <a:t>from customs duties</a:t>
            </a:r>
            <a:r>
              <a:rPr lang="en-US" sz="8000" i="1" dirty="0" smtClean="0"/>
              <a:t>;</a:t>
            </a:r>
          </a:p>
          <a:p>
            <a:pPr marL="0" indent="0">
              <a:buNone/>
            </a:pPr>
            <a:r>
              <a:rPr lang="en-US" sz="8000" i="1" dirty="0" smtClean="0"/>
              <a:t>2. state </a:t>
            </a:r>
            <a:r>
              <a:rPr lang="en-US" sz="8000" i="1" dirty="0"/>
              <a:t>in-kind grants.1) preferences on taxes (CIT (10), land tax (10) and property tax (8) for creation of new productions, CIT (3 years) for expansion and updating;2) investment </a:t>
            </a:r>
            <a:r>
              <a:rPr lang="en-US" sz="8000" i="1" dirty="0" err="1"/>
              <a:t>subsidy.Investment</a:t>
            </a:r>
            <a:r>
              <a:rPr lang="en-US" sz="8000" i="1" dirty="0"/>
              <a:t> subsidy is not provided for investment priority projects to expand and (or) upgrade existing production</a:t>
            </a:r>
            <a:r>
              <a:rPr lang="en-US" sz="8000" i="1" dirty="0" smtClean="0"/>
              <a:t>.</a:t>
            </a:r>
          </a:p>
          <a:p>
            <a:pPr marL="0" indent="0">
              <a:buNone/>
            </a:pPr>
            <a:r>
              <a:rPr lang="en-US" sz="8000" i="1" dirty="0" smtClean="0"/>
              <a:t>Recipient</a:t>
            </a:r>
            <a:r>
              <a:rPr lang="en-US" sz="8000" i="1" dirty="0"/>
              <a:t>: Legal entity of the Republic of Kazakhstan</a:t>
            </a:r>
            <a:r>
              <a:rPr lang="en-US" sz="8000" i="1" dirty="0" smtClean="0"/>
              <a:t>.</a:t>
            </a:r>
          </a:p>
          <a:p>
            <a:pPr marL="0" indent="0">
              <a:buNone/>
            </a:pPr>
            <a:r>
              <a:rPr lang="en-US" sz="8000" i="1" dirty="0" smtClean="0"/>
              <a:t>Type </a:t>
            </a:r>
            <a:r>
              <a:rPr lang="en-US" sz="8000" i="1" dirty="0"/>
              <a:t>of activity: Resolution No. 13 of 14.01.2016 (parts 1 and 2 of the List) </a:t>
            </a:r>
            <a:endParaRPr lang="en-US" sz="8000" i="1" dirty="0" smtClean="0"/>
          </a:p>
          <a:p>
            <a:pPr marL="0" indent="0">
              <a:buNone/>
            </a:pPr>
            <a:r>
              <a:rPr lang="en-US" sz="8000" i="1" dirty="0" smtClean="0"/>
              <a:t>Point </a:t>
            </a:r>
            <a:r>
              <a:rPr lang="en-US" sz="8000" i="1" dirty="0"/>
              <a:t>2.3 article 283</a:t>
            </a:r>
            <a:endParaRPr lang="ru-RU" sz="8000" i="1" dirty="0"/>
          </a:p>
        </p:txBody>
      </p:sp>
      <p:sp>
        <p:nvSpPr>
          <p:cNvPr id="7" name="Номер слайда 5"/>
          <p:cNvSpPr>
            <a:spLocks noGrp="1"/>
          </p:cNvSpPr>
          <p:nvPr>
            <p:ph type="sldNum" sz="quarter" idx="12"/>
          </p:nvPr>
        </p:nvSpPr>
        <p:spPr>
          <a:xfrm>
            <a:off x="8610600" y="6356352"/>
            <a:ext cx="2743200" cy="365125"/>
          </a:xfrm>
        </p:spPr>
        <p:txBody>
          <a:bodyPr/>
          <a:lstStyle/>
          <a:p>
            <a:fld id="{06690157-0765-4A7F-B34E-AEA284B34A45}" type="slidenum">
              <a:rPr lang="ru-RU" smtClean="0">
                <a:solidFill>
                  <a:schemeClr val="tx1"/>
                </a:solidFill>
              </a:rPr>
              <a:pPr/>
              <a:t>2</a:t>
            </a:fld>
            <a:endParaRPr lang="ru-RU" dirty="0">
              <a:solidFill>
                <a:schemeClr val="tx1"/>
              </a:solidFill>
            </a:endParaRPr>
          </a:p>
        </p:txBody>
      </p:sp>
      <p:graphicFrame>
        <p:nvGraphicFramePr>
          <p:cNvPr id="9" name="Таблица 8"/>
          <p:cNvGraphicFramePr>
            <a:graphicFrameLocks noGrp="1"/>
          </p:cNvGraphicFramePr>
          <p:nvPr>
            <p:extLst>
              <p:ext uri="{D42A27DB-BD31-4B8C-83A1-F6EECF244321}">
                <p14:modId xmlns:p14="http://schemas.microsoft.com/office/powerpoint/2010/main" val="1891315820"/>
              </p:ext>
            </p:extLst>
          </p:nvPr>
        </p:nvGraphicFramePr>
        <p:xfrm>
          <a:off x="5486957" y="1440659"/>
          <a:ext cx="6561667" cy="5133248"/>
        </p:xfrm>
        <a:graphic>
          <a:graphicData uri="http://schemas.openxmlformats.org/drawingml/2006/table">
            <a:tbl>
              <a:tblPr firstRow="1" bandRow="1">
                <a:tableStyleId>{2D5ABB26-0587-4C30-8999-92F81FD0307C}</a:tableStyleId>
              </a:tblPr>
              <a:tblGrid>
                <a:gridCol w="3352156">
                  <a:extLst>
                    <a:ext uri="{9D8B030D-6E8A-4147-A177-3AD203B41FA5}">
                      <a16:colId xmlns="" xmlns:a16="http://schemas.microsoft.com/office/drawing/2014/main" val="20000"/>
                    </a:ext>
                  </a:extLst>
                </a:gridCol>
                <a:gridCol w="3209511">
                  <a:extLst>
                    <a:ext uri="{9D8B030D-6E8A-4147-A177-3AD203B41FA5}">
                      <a16:colId xmlns="" xmlns:a16="http://schemas.microsoft.com/office/drawing/2014/main" val="20001"/>
                    </a:ext>
                  </a:extLst>
                </a:gridCol>
              </a:tblGrid>
              <a:tr h="3494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5, 000,000 MCI</a:t>
                      </a:r>
                      <a:endParaRPr lang="ru-RU" sz="1800" b="1"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a:t>2,000,000 </a:t>
                      </a:r>
                      <a:r>
                        <a:rPr lang="ru-RU" sz="1800" dirty="0" smtClean="0"/>
                        <a:t>М</a:t>
                      </a:r>
                      <a:r>
                        <a:rPr lang="en-US" sz="1800" dirty="0" smtClean="0"/>
                        <a:t>CI</a:t>
                      </a:r>
                      <a:endParaRPr lang="ru-RU" sz="1800" b="1" dirty="0">
                        <a:solidFill>
                          <a:schemeClr val="bg1"/>
                        </a:solidFill>
                      </a:endParaRPr>
                    </a:p>
                  </a:txBody>
                  <a:tcPr/>
                </a:tc>
                <a:extLst>
                  <a:ext uri="{0D108BD9-81ED-4DB2-BD59-A6C34878D82A}">
                    <a16:rowId xmlns="" xmlns:a16="http://schemas.microsoft.com/office/drawing/2014/main" val="10000"/>
                  </a:ext>
                </a:extLst>
              </a:tr>
              <a:tr h="4767488">
                <a:tc>
                  <a:txBody>
                    <a:bodyPr/>
                    <a:lstStyle/>
                    <a:p>
                      <a:pPr marL="0" indent="0" algn="l">
                        <a:buNone/>
                      </a:pPr>
                      <a:r>
                        <a:rPr lang="en-US" sz="1600" dirty="0" smtClean="0"/>
                        <a:t>The project to expand and (or) upgrading of existing production facilities, including the implementation of legal entity investment at least five </a:t>
                      </a:r>
                      <a:r>
                        <a:rPr lang="en-US" sz="1600" dirty="0" err="1" smtClean="0"/>
                        <a:t>millionometer</a:t>
                      </a:r>
                      <a:r>
                        <a:rPr lang="en-US" sz="1600" dirty="0" smtClean="0"/>
                        <a:t> of the monthly calculation index (KZT 2525), established by the law on Republican budget and valid on the date of application for investment preferences in the change of fixed assets, including updating (renovation, reconstruction, modernization) of operating production facilities that manufacture products.</a:t>
                      </a:r>
                    </a:p>
                    <a:p>
                      <a:pPr marL="0" indent="0" algn="l">
                        <a:buNone/>
                      </a:pPr>
                      <a:r>
                        <a:rPr lang="en-US" sz="1600" dirty="0" smtClean="0"/>
                        <a:t>(Article 284 of the CPC)</a:t>
                      </a:r>
                      <a:endParaRPr lang="ru-RU" sz="1000" dirty="0">
                        <a:solidFill>
                          <a:schemeClr val="accent1">
                            <a:lumMod val="50000"/>
                          </a:schemeClr>
                        </a:solidFill>
                      </a:endParaRPr>
                    </a:p>
                  </a:txBody>
                  <a:tcPr/>
                </a:tc>
                <a:tc>
                  <a:txBody>
                    <a:bodyPr/>
                    <a:lstStyle/>
                    <a:p>
                      <a:pPr marL="0" indent="0" algn="l">
                        <a:buNone/>
                      </a:pPr>
                      <a:r>
                        <a:rPr lang="en-US" sz="1600" dirty="0" smtClean="0"/>
                        <a:t>The project on creation of new productions providing implementation by legal entity of investments in construction of new production facilities (factory, plant, shop), at least </a:t>
                      </a:r>
                      <a:r>
                        <a:rPr lang="en-US" sz="1600" dirty="0" smtClean="0">
                          <a:solidFill>
                            <a:srgbClr val="FFC000"/>
                          </a:solidFill>
                        </a:rPr>
                        <a:t>//</a:t>
                      </a:r>
                      <a:r>
                        <a:rPr lang="en-US" sz="1600" dirty="0" smtClean="0"/>
                        <a:t>of the monthly calculation index (KZT 2525), established by the law on Republican budget and valid on the date of application for investment preferences.</a:t>
                      </a:r>
                      <a:endParaRPr lang="ru-RU" sz="1600" dirty="0"/>
                    </a:p>
                  </a:txBody>
                  <a:tcPr/>
                </a:tc>
                <a:extLst>
                  <a:ext uri="{0D108BD9-81ED-4DB2-BD59-A6C34878D82A}">
                    <a16:rowId xmlns="" xmlns:a16="http://schemas.microsoft.com/office/drawing/2014/main" val="10001"/>
                  </a:ext>
                </a:extLst>
              </a:tr>
            </a:tbl>
          </a:graphicData>
        </a:graphic>
      </p:graphicFrame>
      <p:sp>
        <p:nvSpPr>
          <p:cNvPr id="11" name="Прямоугольник 10"/>
          <p:cNvSpPr/>
          <p:nvPr/>
        </p:nvSpPr>
        <p:spPr>
          <a:xfrm>
            <a:off x="0" y="6858000"/>
            <a:ext cx="12192000" cy="432000"/>
          </a:xfrm>
          <a:prstGeom prst="rect">
            <a:avLst/>
          </a:prstGeom>
          <a:solidFill>
            <a:srgbClr val="253471">
              <a:alpha val="80000"/>
            </a:srgbClr>
          </a:solidFill>
          <a:ln w="12700">
            <a:miter lim="400000"/>
          </a:ln>
        </p:spPr>
        <p:txBody>
          <a:bodyPr lIns="19050" tIns="19050" rIns="19050" bIns="19050" anchor="ctr"/>
          <a:lstStyle/>
          <a:p>
            <a:pPr algn="ctr" defTabSz="309563">
              <a:defRPr/>
            </a:pPr>
            <a:endParaRPr lang="ru-RU" sz="1600" b="1" kern="0" spc="45" dirty="0">
              <a:latin typeface="Arial" pitchFamily="34" charset="0"/>
              <a:cs typeface="Arial" pitchFamily="34" charset="0"/>
              <a:sym typeface="Helvetica Light"/>
            </a:endParaRPr>
          </a:p>
        </p:txBody>
      </p:sp>
      <p:sp>
        <p:nvSpPr>
          <p:cNvPr id="16" name="Прямоугольник 15"/>
          <p:cNvSpPr/>
          <p:nvPr/>
        </p:nvSpPr>
        <p:spPr>
          <a:xfrm>
            <a:off x="3048000" y="0"/>
            <a:ext cx="6096000" cy="646331"/>
          </a:xfrm>
          <a:prstGeom prst="rect">
            <a:avLst/>
          </a:prstGeom>
        </p:spPr>
        <p:txBody>
          <a:bodyPr>
            <a:spAutoFit/>
          </a:bodyPr>
          <a:lstStyle/>
          <a:p>
            <a:pPr algn="ctr"/>
            <a:r>
              <a:rPr lang="en-US" b="1" spc="200" dirty="0"/>
              <a:t>INVESTMENT </a:t>
            </a:r>
            <a:r>
              <a:rPr lang="en-US" b="1" spc="200" dirty="0" smtClean="0"/>
              <a:t>PROJECT</a:t>
            </a:r>
          </a:p>
          <a:p>
            <a:pPr algn="ctr"/>
            <a:r>
              <a:rPr lang="en-US" i="1" dirty="0"/>
              <a:t>INVESTMENT PRIORITY PROJECT</a:t>
            </a:r>
            <a:endParaRPr lang="ru-RU" dirty="0"/>
          </a:p>
        </p:txBody>
      </p:sp>
    </p:spTree>
    <p:extLst>
      <p:ext uri="{BB962C8B-B14F-4D97-AF65-F5344CB8AC3E}">
        <p14:creationId xmlns:p14="http://schemas.microsoft.com/office/powerpoint/2010/main" val="375680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a:spLocks noGrp="1"/>
          </p:cNvSpPr>
          <p:nvPr>
            <p:ph idx="1"/>
          </p:nvPr>
        </p:nvSpPr>
        <p:spPr>
          <a:xfrm>
            <a:off x="6655325" y="944430"/>
            <a:ext cx="5409676" cy="5913570"/>
          </a:xfrm>
        </p:spPr>
        <p:txBody>
          <a:bodyPr>
            <a:normAutofit fontScale="25000" lnSpcReduction="20000"/>
          </a:bodyPr>
          <a:lstStyle/>
          <a:p>
            <a:pPr marL="0" indent="0" algn="ctr">
              <a:lnSpc>
                <a:spcPct val="120000"/>
              </a:lnSpc>
              <a:spcBef>
                <a:spcPts val="0"/>
              </a:spcBef>
              <a:buNone/>
            </a:pPr>
            <a:r>
              <a:rPr lang="en-US" sz="8000" dirty="0">
                <a:latin typeface="Times New Roman" pitchFamily="18" charset="0"/>
                <a:cs typeface="Times New Roman" pitchFamily="18" charset="0"/>
              </a:rPr>
              <a:t>Special investment project </a:t>
            </a:r>
          </a:p>
          <a:p>
            <a:pPr marL="0" indent="0">
              <a:lnSpc>
                <a:spcPct val="120000"/>
              </a:lnSpc>
              <a:spcBef>
                <a:spcPts val="0"/>
              </a:spcBef>
              <a:buNone/>
            </a:pPr>
            <a:r>
              <a:rPr lang="en-US" sz="8000" dirty="0" smtClean="0">
                <a:latin typeface="Times New Roman" pitchFamily="18" charset="0"/>
                <a:cs typeface="Times New Roman" pitchFamily="18" charset="0"/>
              </a:rPr>
              <a:t> Investment </a:t>
            </a:r>
            <a:r>
              <a:rPr lang="en-US" sz="8000" dirty="0">
                <a:latin typeface="Times New Roman" pitchFamily="18" charset="0"/>
                <a:cs typeface="Times New Roman" pitchFamily="18" charset="0"/>
              </a:rPr>
              <a:t>project implemented and (or) implemented by a legal entity of the Republic of Kazakhstan registered :as a member of the special economic zone or the owner of a free warehouse in accordance with the customs legislation of the Republic of Kazakhstan, or, implemented by a legal entity of the Republic of Kazakhstan, which concluded an agreement on industrial Assembly of motor </a:t>
            </a:r>
            <a:r>
              <a:rPr lang="en-US" sz="8000" dirty="0" err="1">
                <a:latin typeface="Times New Roman" pitchFamily="18" charset="0"/>
                <a:cs typeface="Times New Roman" pitchFamily="18" charset="0"/>
              </a:rPr>
              <a:t>vehicles.Article</a:t>
            </a:r>
            <a:r>
              <a:rPr lang="en-US" sz="8000" dirty="0">
                <a:latin typeface="Times New Roman" pitchFamily="18" charset="0"/>
                <a:cs typeface="Times New Roman" pitchFamily="18" charset="0"/>
              </a:rPr>
              <a:t> 284 PC RK)Recipient: 1) FEZ;2) Owner of free warehouse;3) a Legal entity that has concluded an agreement on the industrial Assembly of motor vehicles and implemented the project. 4) a Legal entity carries out activities included in the list of priority activities approved by the government of the Republic of Kazakhstan (Part 1, Resolution No. 13 of 14 January </a:t>
            </a:r>
            <a:r>
              <a:rPr lang="en-US" sz="8000" dirty="0" smtClean="0">
                <a:latin typeface="Times New Roman" pitchFamily="18" charset="0"/>
                <a:cs typeface="Times New Roman" pitchFamily="18" charset="0"/>
              </a:rPr>
              <a:t>2016)</a:t>
            </a:r>
            <a:endParaRPr lang="ru-RU" sz="3300" dirty="0"/>
          </a:p>
          <a:p>
            <a:pPr algn="just"/>
            <a:endParaRPr lang="ru-RU" sz="2900" dirty="0"/>
          </a:p>
          <a:p>
            <a:pPr algn="just"/>
            <a:endParaRPr lang="ru-RU" sz="2900" dirty="0"/>
          </a:p>
          <a:p>
            <a:pPr algn="just"/>
            <a:endParaRPr lang="ru-RU" dirty="0"/>
          </a:p>
        </p:txBody>
      </p:sp>
      <p:sp>
        <p:nvSpPr>
          <p:cNvPr id="6" name="Текст 3"/>
          <p:cNvSpPr txBox="1">
            <a:spLocks/>
          </p:cNvSpPr>
          <p:nvPr/>
        </p:nvSpPr>
        <p:spPr>
          <a:xfrm>
            <a:off x="292100" y="1107253"/>
            <a:ext cx="5816601" cy="583829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70000"/>
              </a:lnSpc>
            </a:pPr>
            <a:r>
              <a:rPr lang="en-US" sz="1800" dirty="0">
                <a:latin typeface="Times New Roman" pitchFamily="18" charset="0"/>
                <a:cs typeface="Times New Roman" pitchFamily="18" charset="0"/>
              </a:rPr>
              <a:t>INVESTMENT PREFERENCES</a:t>
            </a:r>
            <a:r>
              <a:rPr lang="en-US" sz="1800" dirty="0" smtClean="0">
                <a:latin typeface="Times New Roman" pitchFamily="18" charset="0"/>
                <a:cs typeface="Times New Roman" pitchFamily="18" charset="0"/>
              </a:rPr>
              <a:t>:</a:t>
            </a:r>
          </a:p>
          <a:p>
            <a:pPr marL="0" indent="0" algn="just">
              <a:lnSpc>
                <a:spcPct val="70000"/>
              </a:lnSpc>
              <a:buNone/>
            </a:pPr>
            <a:r>
              <a:rPr lang="en-US" sz="1800" dirty="0" smtClean="0">
                <a:latin typeface="Times New Roman" pitchFamily="18" charset="0"/>
                <a:cs typeface="Times New Roman" pitchFamily="18" charset="0"/>
              </a:rPr>
              <a:t>According </a:t>
            </a:r>
            <a:r>
              <a:rPr lang="en-US" sz="1800" dirty="0">
                <a:latin typeface="Times New Roman" pitchFamily="18" charset="0"/>
                <a:cs typeface="Times New Roman" pitchFamily="18" charset="0"/>
              </a:rPr>
              <a:t>to the special investment project in the form of investment preferences exemption from taxation is provided:1) import customs duties;2) VAT on imports of raw materials and (or) materials as part of vehicles and (or) agricultural machinery placed under the customs procedure of a free warehouse within the framework of a special investment contract concluded with the authorized investment body of a legal entity that is: the manufacturer of vehicles which has signed the agreement on industrial Assembly of motor vehicles with authorized body in the field of the state support of industrial and innovative activity; manufacturer of agricultural machinery. A legal entity that has concluded a special investment contract with the authorized investment body shall be entitled to apply exemption from value added tax when importing goods as part of finished products produced in the territory of the special economic zone or free warehouse, subject to the following conditions:1) the goods are placed under the customs procedure of free customs zone or free warehouse;2) the customs procedure of a free customs zone or a free warehouse shall be completed by the customs procedure of release for domestic consumption;3) identification of goods as part of the finished product in accordance with the customs legislation of the Republic of Kazakhstan. (subparagraph 15 of paragraph 1, paragraph 3 of article 399 of the Tax Code, </a:t>
            </a:r>
            <a:r>
              <a:rPr lang="en-US"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
        <p:nvSpPr>
          <p:cNvPr id="10" name="Прямоугольник 9"/>
          <p:cNvSpPr/>
          <p:nvPr/>
        </p:nvSpPr>
        <p:spPr>
          <a:xfrm>
            <a:off x="-1" y="6857999"/>
            <a:ext cx="12192000" cy="303549"/>
          </a:xfrm>
          <a:prstGeom prst="rect">
            <a:avLst/>
          </a:prstGeom>
          <a:solidFill>
            <a:srgbClr val="253471">
              <a:alpha val="80000"/>
            </a:srgbClr>
          </a:solidFill>
          <a:ln w="12700">
            <a:miter lim="400000"/>
          </a:ln>
        </p:spPr>
        <p:txBody>
          <a:bodyPr lIns="19050" tIns="19050" rIns="19050" bIns="19050" anchor="ctr"/>
          <a:lstStyle/>
          <a:p>
            <a:pPr algn="ctr" defTabSz="309563">
              <a:defRPr/>
            </a:pPr>
            <a:endParaRPr lang="ru-RU" sz="1600" b="1" kern="0" spc="45" dirty="0">
              <a:latin typeface="Arial" pitchFamily="34" charset="0"/>
              <a:cs typeface="Arial" pitchFamily="34" charset="0"/>
              <a:sym typeface="Helvetica Light"/>
            </a:endParaRPr>
          </a:p>
        </p:txBody>
      </p:sp>
      <p:sp>
        <p:nvSpPr>
          <p:cNvPr id="12" name="Прямоугольник 11"/>
          <p:cNvSpPr/>
          <p:nvPr/>
        </p:nvSpPr>
        <p:spPr>
          <a:xfrm>
            <a:off x="3950146" y="72766"/>
            <a:ext cx="2786340" cy="369332"/>
          </a:xfrm>
          <a:prstGeom prst="rect">
            <a:avLst/>
          </a:prstGeom>
        </p:spPr>
        <p:txBody>
          <a:bodyPr wrap="none">
            <a:spAutoFit/>
          </a:bodyPr>
          <a:lstStyle/>
          <a:p>
            <a:r>
              <a:rPr lang="en-US" b="1" spc="200" dirty="0"/>
              <a:t>INVESTMENT PROJECT</a:t>
            </a:r>
            <a:endParaRPr lang="ru-RU" dirty="0"/>
          </a:p>
        </p:txBody>
      </p:sp>
    </p:spTree>
    <p:extLst>
      <p:ext uri="{BB962C8B-B14F-4D97-AF65-F5344CB8AC3E}">
        <p14:creationId xmlns:p14="http://schemas.microsoft.com/office/powerpoint/2010/main" val="166083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172219752"/>
              </p:ext>
            </p:extLst>
          </p:nvPr>
        </p:nvGraphicFramePr>
        <p:xfrm>
          <a:off x="0" y="1"/>
          <a:ext cx="12191999" cy="7165658"/>
        </p:xfrm>
        <a:graphic>
          <a:graphicData uri="http://schemas.openxmlformats.org/drawingml/2006/table">
            <a:tbl>
              <a:tblPr firstRow="1" bandRow="1">
                <a:tableStyleId>{5940675A-B579-460E-94D1-54222C63F5DA}</a:tableStyleId>
              </a:tblPr>
              <a:tblGrid>
                <a:gridCol w="2026126">
                  <a:extLst>
                    <a:ext uri="{9D8B030D-6E8A-4147-A177-3AD203B41FA5}">
                      <a16:colId xmlns="" xmlns:a16="http://schemas.microsoft.com/office/drawing/2014/main" val="20000"/>
                    </a:ext>
                  </a:extLst>
                </a:gridCol>
                <a:gridCol w="3647028">
                  <a:extLst>
                    <a:ext uri="{9D8B030D-6E8A-4147-A177-3AD203B41FA5}">
                      <a16:colId xmlns="" xmlns:a16="http://schemas.microsoft.com/office/drawing/2014/main" val="20001"/>
                    </a:ext>
                  </a:extLst>
                </a:gridCol>
                <a:gridCol w="2184694">
                  <a:extLst>
                    <a:ext uri="{9D8B030D-6E8A-4147-A177-3AD203B41FA5}">
                      <a16:colId xmlns="" xmlns:a16="http://schemas.microsoft.com/office/drawing/2014/main" val="20002"/>
                    </a:ext>
                  </a:extLst>
                </a:gridCol>
                <a:gridCol w="1497572">
                  <a:extLst>
                    <a:ext uri="{9D8B030D-6E8A-4147-A177-3AD203B41FA5}">
                      <a16:colId xmlns="" xmlns:a16="http://schemas.microsoft.com/office/drawing/2014/main" val="20003"/>
                    </a:ext>
                  </a:extLst>
                </a:gridCol>
                <a:gridCol w="2836579">
                  <a:extLst>
                    <a:ext uri="{9D8B030D-6E8A-4147-A177-3AD203B41FA5}">
                      <a16:colId xmlns="" xmlns:a16="http://schemas.microsoft.com/office/drawing/2014/main" val="20004"/>
                    </a:ext>
                  </a:extLst>
                </a:gridCol>
              </a:tblGrid>
              <a:tr h="327195">
                <a:tc gridSpan="5">
                  <a:txBody>
                    <a:bodyPr/>
                    <a:lstStyle/>
                    <a:p>
                      <a:pPr algn="ctr"/>
                      <a:r>
                        <a:rPr lang="en-US" sz="1600" dirty="0" smtClean="0"/>
                        <a:t>CONDITIONS FOR GRANTING PREFERENCES</a:t>
                      </a:r>
                      <a:endParaRPr lang="ru-RU" sz="1600" dirty="0"/>
                    </a:p>
                  </a:txBody>
                  <a:tcPr/>
                </a:tc>
                <a:tc hMerge="1">
                  <a:txBody>
                    <a:bodyPr/>
                    <a:lstStyle/>
                    <a:p>
                      <a:pPr algn="ctr"/>
                      <a:endParaRPr lang="ru-RU" sz="1600" dirty="0"/>
                    </a:p>
                  </a:txBody>
                  <a:tcPr/>
                </a:tc>
                <a:tc hMerge="1">
                  <a:txBody>
                    <a:bodyPr/>
                    <a:lstStyle/>
                    <a:p>
                      <a:pPr algn="ctr"/>
                      <a:endParaRPr lang="ru-RU" sz="1600" dirty="0"/>
                    </a:p>
                  </a:txBody>
                  <a:tcPr/>
                </a:tc>
                <a:tc hMerge="1">
                  <a:txBody>
                    <a:bodyPr/>
                    <a:lstStyle/>
                    <a:p>
                      <a:pPr algn="ctr"/>
                      <a:endParaRPr lang="ru-RU" sz="1600" dirty="0"/>
                    </a:p>
                  </a:txBody>
                  <a:tcPr/>
                </a:tc>
                <a:tc hMerge="1">
                  <a:txBody>
                    <a:bodyPr/>
                    <a:lstStyle/>
                    <a:p>
                      <a:pPr algn="ctr"/>
                      <a:endParaRPr lang="ru-RU" sz="1600" dirty="0"/>
                    </a:p>
                  </a:txBody>
                  <a:tcPr/>
                </a:tc>
                <a:extLst>
                  <a:ext uri="{0D108BD9-81ED-4DB2-BD59-A6C34878D82A}">
                    <a16:rowId xmlns="" xmlns:a16="http://schemas.microsoft.com/office/drawing/2014/main" val="10000"/>
                  </a:ext>
                </a:extLst>
              </a:tr>
              <a:tr h="565155">
                <a:tc>
                  <a:txBody>
                    <a:bodyPr/>
                    <a:lstStyle/>
                    <a:p>
                      <a:pPr algn="ctr"/>
                      <a:r>
                        <a:rPr lang="en-US" sz="1600" dirty="0" smtClean="0">
                          <a:solidFill>
                            <a:schemeClr val="tx1"/>
                          </a:solidFill>
                        </a:rPr>
                        <a:t>Project</a:t>
                      </a:r>
                      <a:endParaRPr lang="ru-RU" sz="1600" dirty="0">
                        <a:solidFill>
                          <a:srgbClr val="002060"/>
                        </a:solidFill>
                      </a:endParaRPr>
                    </a:p>
                  </a:txBody>
                  <a:tcPr/>
                </a:tc>
                <a:tc>
                  <a:txBody>
                    <a:bodyPr/>
                    <a:lstStyle/>
                    <a:p>
                      <a:pPr algn="ctr"/>
                      <a:r>
                        <a:rPr lang="en-US" sz="1600" dirty="0" smtClean="0"/>
                        <a:t>CONTENT</a:t>
                      </a:r>
                      <a:endParaRPr lang="ru-RU" sz="1600" dirty="0">
                        <a:solidFill>
                          <a:srgbClr val="002060"/>
                        </a:solidFill>
                      </a:endParaRPr>
                    </a:p>
                  </a:txBody>
                  <a:tcPr/>
                </a:tc>
                <a:tc>
                  <a:txBody>
                    <a:bodyPr/>
                    <a:lstStyle/>
                    <a:p>
                      <a:pPr algn="ctr"/>
                      <a:r>
                        <a:rPr lang="en-US" sz="1600" dirty="0" smtClean="0"/>
                        <a:t>RECIPIENT/TYPE OF ACTIVITY</a:t>
                      </a:r>
                      <a:endParaRPr lang="ru-RU" sz="1600" dirty="0">
                        <a:solidFill>
                          <a:srgbClr val="002060"/>
                        </a:solidFill>
                      </a:endParaRPr>
                    </a:p>
                  </a:txBody>
                  <a:tcPr/>
                </a:tc>
                <a:tc>
                  <a:txBody>
                    <a:bodyPr/>
                    <a:lstStyle/>
                    <a:p>
                      <a:pPr algn="ctr"/>
                      <a:r>
                        <a:rPr lang="en-US" sz="1600" dirty="0" smtClean="0"/>
                        <a:t>VOLUMEINVESTMENTS'</a:t>
                      </a:r>
                      <a:endParaRPr lang="ru-RU" sz="1600" dirty="0">
                        <a:solidFill>
                          <a:srgbClr val="002060"/>
                        </a:solidFill>
                      </a:endParaRPr>
                    </a:p>
                  </a:txBody>
                  <a:tcPr/>
                </a:tc>
                <a:tc>
                  <a:txBody>
                    <a:bodyPr/>
                    <a:lstStyle/>
                    <a:p>
                      <a:pPr algn="ctr"/>
                      <a:r>
                        <a:rPr lang="en-US" sz="1600" dirty="0" smtClean="0"/>
                        <a:t>ADDITIONAL REQUIREMENT</a:t>
                      </a:r>
                      <a:endParaRPr lang="ru-RU" sz="1600" dirty="0">
                        <a:solidFill>
                          <a:srgbClr val="002060"/>
                        </a:solidFill>
                      </a:endParaRPr>
                    </a:p>
                  </a:txBody>
                  <a:tcPr/>
                </a:tc>
                <a:extLst>
                  <a:ext uri="{0D108BD9-81ED-4DB2-BD59-A6C34878D82A}">
                    <a16:rowId xmlns="" xmlns:a16="http://schemas.microsoft.com/office/drawing/2014/main" val="10001"/>
                  </a:ext>
                </a:extLst>
              </a:tr>
              <a:tr h="1115437">
                <a:tc>
                  <a:txBody>
                    <a:bodyPr/>
                    <a:lstStyle/>
                    <a:p>
                      <a:r>
                        <a:rPr lang="en-US" sz="1600" dirty="0" smtClean="0"/>
                        <a:t>INVESTMENT</a:t>
                      </a:r>
                      <a:endParaRPr lang="ru-RU" sz="1600" b="1" i="1" dirty="0">
                        <a:solidFill>
                          <a:srgbClr val="002060"/>
                        </a:solidFill>
                      </a:endParaRPr>
                    </a:p>
                  </a:txBody>
                  <a:tcPr/>
                </a:tc>
                <a:tc>
                  <a:txBody>
                    <a:bodyPr/>
                    <a:lstStyle/>
                    <a:p>
                      <a:pPr algn="just"/>
                      <a:r>
                        <a:rPr lang="en-US" sz="1400" dirty="0" smtClean="0"/>
                        <a:t>CREATION of NEW, EXPANSION and (or) RENEWAL of EXISTING PRODUCTIONS, including productions created, expanded and (or) updated during implementation of the project of public-private partnership, including the concession project.</a:t>
                      </a:r>
                      <a:endParaRPr lang="ru-RU" sz="900" dirty="0"/>
                    </a:p>
                  </a:txBody>
                  <a:tcPr/>
                </a:tc>
                <a:tc>
                  <a:txBody>
                    <a:bodyPr/>
                    <a:lstStyle/>
                    <a:p>
                      <a:r>
                        <a:rPr lang="en-US" sz="1400" kern="1200" dirty="0" smtClean="0"/>
                        <a:t>Legal entity/According to the list of priority activities (Resolution No. 13 of 14.01.2016)</a:t>
                      </a:r>
                      <a:endParaRPr lang="ru-RU" sz="1000" kern="1200" dirty="0">
                        <a:solidFill>
                          <a:schemeClr val="accent1">
                            <a:lumMod val="50000"/>
                          </a:schemeClr>
                        </a:solidFill>
                        <a:latin typeface="+mn-lt"/>
                        <a:ea typeface="+mn-ea"/>
                        <a:cs typeface="+mn-cs"/>
                      </a:endParaRPr>
                    </a:p>
                  </a:txBody>
                  <a:tcPr/>
                </a:tc>
                <a:tc>
                  <a:txBody>
                    <a:bodyPr/>
                    <a:lstStyle/>
                    <a:p>
                      <a:r>
                        <a:rPr lang="ru-RU" sz="1000" dirty="0"/>
                        <a:t>________</a:t>
                      </a:r>
                    </a:p>
                  </a:txBody>
                  <a:tcPr/>
                </a:tc>
                <a:tc>
                  <a:txBody>
                    <a:bodyPr/>
                    <a:lstStyle/>
                    <a:p>
                      <a:r>
                        <a:rPr lang="ru-RU" dirty="0"/>
                        <a:t>________</a:t>
                      </a:r>
                    </a:p>
                  </a:txBody>
                  <a:tcPr/>
                </a:tc>
                <a:extLst>
                  <a:ext uri="{0D108BD9-81ED-4DB2-BD59-A6C34878D82A}">
                    <a16:rowId xmlns="" xmlns:a16="http://schemas.microsoft.com/office/drawing/2014/main" val="10002"/>
                  </a:ext>
                </a:extLst>
              </a:tr>
              <a:tr h="1801227">
                <a:tc rowSpan="2">
                  <a:txBody>
                    <a:bodyPr/>
                    <a:lstStyle/>
                    <a:p>
                      <a:r>
                        <a:rPr lang="en-US" sz="1600" dirty="0" smtClean="0"/>
                        <a:t>INVESTMENT PRIORITY</a:t>
                      </a:r>
                      <a:endParaRPr lang="ru-RU" sz="1600" b="1" i="1" dirty="0">
                        <a:solidFill>
                          <a:srgbClr val="002060"/>
                        </a:solidFill>
                      </a:endParaRPr>
                    </a:p>
                  </a:txBody>
                  <a:tcPr/>
                </a:tc>
                <a:tc>
                  <a:txBody>
                    <a:bodyPr/>
                    <a:lstStyle/>
                    <a:p>
                      <a:pPr marL="0" indent="0" algn="just">
                        <a:buNone/>
                      </a:pPr>
                      <a:r>
                        <a:rPr lang="en-US" sz="1400" kern="1200" dirty="0" smtClean="0"/>
                        <a:t>CREATION of NEW PRODUCTIONS (construction of new production facilities) - FACTORY, PLANT, SHOP</a:t>
                      </a:r>
                      <a:endParaRPr lang="ru-RU" sz="1200" dirty="0">
                        <a:solidFill>
                          <a:schemeClr val="accent1">
                            <a:lumMod val="50000"/>
                          </a:schemeClr>
                        </a:solidFill>
                      </a:endParaRPr>
                    </a:p>
                  </a:txBody>
                  <a:tcPr/>
                </a:tc>
                <a:tc>
                  <a:txBody>
                    <a:bodyPr/>
                    <a:lstStyle/>
                    <a:p>
                      <a:r>
                        <a:rPr lang="en-US" sz="1400" kern="1200" dirty="0" smtClean="0"/>
                        <a:t>Legal entity/According to the list of priority activities (Resolution No. 13 of 14.01.2016)A legal entity is </a:t>
                      </a:r>
                      <a:r>
                        <a:rPr lang="en-US" sz="1400" kern="1200" dirty="0" err="1" smtClean="0"/>
                        <a:t>not:Autonomous</a:t>
                      </a:r>
                      <a:r>
                        <a:rPr lang="en-US" sz="1400" kern="1200" dirty="0" smtClean="0"/>
                        <a:t> educational</a:t>
                      </a:r>
                      <a:r>
                        <a:rPr lang="en-US" sz="1400" kern="1200" baseline="0" dirty="0" smtClean="0"/>
                        <a:t> </a:t>
                      </a:r>
                      <a:r>
                        <a:rPr lang="en-US" sz="1400" kern="1200" dirty="0" err="1" smtClean="0"/>
                        <a:t>organization;the</a:t>
                      </a:r>
                      <a:r>
                        <a:rPr lang="en-US" sz="1400" kern="1200" dirty="0" smtClean="0"/>
                        <a:t> organization carrying out activity in the territory of FEZ</a:t>
                      </a:r>
                      <a:endParaRPr lang="ru-RU" sz="1000" kern="1200" dirty="0">
                        <a:solidFill>
                          <a:schemeClr val="accent1">
                            <a:lumMod val="50000"/>
                          </a:schemeClr>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2,000,000 MCI established on the date of application for investment preferences.</a:t>
                      </a:r>
                      <a:endParaRPr lang="ru-RU" sz="1000" kern="1200" dirty="0">
                        <a:solidFill>
                          <a:schemeClr val="accent1">
                            <a:lumMod val="50000"/>
                          </a:schemeClr>
                        </a:solidFill>
                        <a:latin typeface="+mn-lt"/>
                        <a:ea typeface="+mn-ea"/>
                        <a:cs typeface="+mn-cs"/>
                      </a:endParaRPr>
                    </a:p>
                  </a:txBody>
                  <a:tcPr/>
                </a:tc>
                <a:tc rowSpan="2">
                  <a:txBody>
                    <a:bodyPr/>
                    <a:lstStyle/>
                    <a:p>
                      <a:pPr marL="171450" lvl="0" indent="-171450" algn="just">
                        <a:buFont typeface="Arial" panose="020B0604020202020204" pitchFamily="34" charset="0"/>
                        <a:buChar char="•"/>
                      </a:pPr>
                      <a:r>
                        <a:rPr lang="en-US" sz="1000" kern="1200" baseline="0" dirty="0" smtClean="0"/>
                        <a:t>Participation of the state and (or) the subject of quasi - public sector-a legal entity of the Republic of Kazakhstan as a founder and (or) participant (shareholder) of the legal entity of the Republic of Kazakhstan is not more than 26% and such participation is not more than 5 years from the date of registration of the investment contract. An exception is a coal bed methane project, provided that the state or entity's share is quasi-</a:t>
                      </a:r>
                      <a:r>
                        <a:rPr lang="en-US" sz="1000" kern="1200" baseline="0" dirty="0" err="1" smtClean="0"/>
                        <a:t>gigos.sector</a:t>
                      </a:r>
                      <a:r>
                        <a:rPr lang="en-US" sz="1000" kern="1200" baseline="0" dirty="0" smtClean="0"/>
                        <a:t> it not more 50%., as sources or guarantees of financing budgetary funds, except for the money allocated on the terms of repayment, urgency and payment, including leasing financing and crediting are not </a:t>
                      </a:r>
                      <a:r>
                        <a:rPr lang="en-US" sz="1000" kern="1200" baseline="0" dirty="0" err="1" smtClean="0"/>
                        <a:t>attracted;investment</a:t>
                      </a:r>
                      <a:r>
                        <a:rPr lang="en-US" sz="1000" kern="1200" baseline="0" dirty="0" smtClean="0"/>
                        <a:t> activity is carried out not within the framework of the public-private partnership agreement, including the concession agreement.</a:t>
                      </a:r>
                      <a:endParaRPr lang="ru-RU" sz="1000" b="0" i="1" kern="1200" baseline="0" dirty="0">
                        <a:solidFill>
                          <a:srgbClr val="5B9BD5">
                            <a:lumMod val="50000"/>
                          </a:srgbClr>
                        </a:solidFill>
                        <a:latin typeface="+mn-lt"/>
                        <a:ea typeface="+mn-ea"/>
                        <a:cs typeface="+mn-cs"/>
                      </a:endParaRPr>
                    </a:p>
                  </a:txBody>
                  <a:tcPr/>
                </a:tc>
                <a:extLst>
                  <a:ext uri="{0D108BD9-81ED-4DB2-BD59-A6C34878D82A}">
                    <a16:rowId xmlns="" xmlns:a16="http://schemas.microsoft.com/office/drawing/2014/main" val="10003"/>
                  </a:ext>
                </a:extLst>
              </a:tr>
              <a:tr h="1463039">
                <a:tc vMerge="1">
                  <a:txBody>
                    <a:bodyPr/>
                    <a:lstStyle/>
                    <a:p>
                      <a:endParaRPr lang="ru-RU" sz="1600" i="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kern="1200" dirty="0" smtClean="0"/>
                        <a:t>EXPANSION OR RENEWAL of EXISTING PRODUCTIONS of existing productions, (change of fixed assets, including updating) – RENOVATION, RECONSTRUCTION, MODERNIZATION</a:t>
                      </a:r>
                      <a:endParaRPr lang="ru-RU" sz="1400" b="1" kern="1200" dirty="0">
                        <a:solidFill>
                          <a:srgbClr val="FF0000"/>
                        </a:solidFill>
                        <a:latin typeface="+mn-lt"/>
                        <a:ea typeface="+mn-ea"/>
                        <a:cs typeface="+mn-cs"/>
                      </a:endParaRPr>
                    </a:p>
                  </a:txBody>
                  <a:tcPr/>
                </a:tc>
                <a:tc>
                  <a:txBody>
                    <a:bodyPr/>
                    <a:lstStyle/>
                    <a:p>
                      <a:r>
                        <a:rPr lang="en-US" sz="1400" kern="1200" dirty="0" smtClean="0"/>
                        <a:t>Legal entity/According to the list of priority activities (Resolution No. 13 of 14.01.2016)</a:t>
                      </a:r>
                      <a:endParaRPr lang="ru-RU" sz="1000" kern="1200" dirty="0">
                        <a:solidFill>
                          <a:schemeClr val="accent1">
                            <a:lumMod val="50000"/>
                          </a:schemeClr>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5,000,000 MCI established on the date of application for investment preferences</a:t>
                      </a:r>
                      <a:endParaRPr lang="ru-RU" sz="1000" dirty="0"/>
                    </a:p>
                  </a:txBody>
                  <a:tcPr/>
                </a:tc>
                <a:tc vMerge="1">
                  <a:txBody>
                    <a:bodyPr/>
                    <a:lstStyle/>
                    <a:p>
                      <a:endParaRPr lang="ru-RU" sz="1200" b="0" i="1" kern="1200" dirty="0">
                        <a:solidFill>
                          <a:srgbClr val="5B9BD5">
                            <a:lumMod val="50000"/>
                          </a:srgbClr>
                        </a:solidFill>
                        <a:latin typeface="+mn-lt"/>
                        <a:ea typeface="+mn-ea"/>
                        <a:cs typeface="+mn-cs"/>
                      </a:endParaRPr>
                    </a:p>
                  </a:txBody>
                  <a:tcPr/>
                </a:tc>
                <a:extLst>
                  <a:ext uri="{0D108BD9-81ED-4DB2-BD59-A6C34878D82A}">
                    <a16:rowId xmlns="" xmlns:a16="http://schemas.microsoft.com/office/drawing/2014/main" val="10004"/>
                  </a:ext>
                </a:extLst>
              </a:tr>
              <a:tr h="1191579">
                <a:tc>
                  <a:txBody>
                    <a:bodyPr/>
                    <a:lstStyle/>
                    <a:p>
                      <a:r>
                        <a:rPr lang="en-US" sz="1600" dirty="0" smtClean="0"/>
                        <a:t>SPECIAL INVESTMENT</a:t>
                      </a:r>
                      <a:endParaRPr lang="ru-RU" sz="1600" b="1" i="1" dirty="0">
                        <a:solidFill>
                          <a:srgbClr val="002060"/>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100" kern="1200" dirty="0" smtClean="0"/>
                        <a:t>the project realized and (or) realized by the participant of FEZ or the owner of a free warehouse, or the project realized by the legal entity which signed the agreement on industrial Assembly of motor vehicles.</a:t>
                      </a:r>
                      <a:endParaRPr lang="ru-RU" sz="1200" b="0" kern="1200" dirty="0">
                        <a:solidFill>
                          <a:schemeClr val="accent1">
                            <a:lumMod val="50000"/>
                          </a:schemeClr>
                        </a:solidFill>
                        <a:latin typeface="+mn-lt"/>
                        <a:ea typeface="+mn-ea"/>
                        <a:cs typeface="+mn-cs"/>
                      </a:endParaRPr>
                    </a:p>
                  </a:txBody>
                  <a:tcPr/>
                </a:tc>
                <a:tc>
                  <a:txBody>
                    <a:bodyPr/>
                    <a:lstStyle/>
                    <a:p>
                      <a:r>
                        <a:rPr lang="en-US" sz="1400" kern="1200" dirty="0" smtClean="0"/>
                        <a:t>Legal entity/activities included in the list of priority activities approved By the government of Kazakhstan</a:t>
                      </a:r>
                      <a:endParaRPr lang="ru-RU" sz="1000" kern="1200" dirty="0">
                        <a:solidFill>
                          <a:schemeClr val="accent1">
                            <a:lumMod val="50000"/>
                          </a:schemeClr>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000" dirty="0"/>
                        <a:t>___________</a:t>
                      </a:r>
                    </a:p>
                  </a:txBody>
                  <a:tcPr/>
                </a:tc>
                <a:tc>
                  <a:txBody>
                    <a:bodyPr/>
                    <a:lstStyle/>
                    <a:p>
                      <a:pPr marL="228600" indent="-228600">
                        <a:buAutoNum type="arabicParenR"/>
                      </a:pPr>
                      <a:r>
                        <a:rPr lang="en-US" sz="1000" kern="1200" dirty="0" smtClean="0"/>
                        <a:t>Participants of CEZ;</a:t>
                      </a:r>
                    </a:p>
                    <a:p>
                      <a:pPr marL="228600" indent="-228600">
                        <a:buAutoNum type="arabicParenR"/>
                      </a:pPr>
                      <a:r>
                        <a:rPr lang="en-US" sz="1000" kern="1200" dirty="0" smtClean="0"/>
                        <a:t> Owner of free warehouse;3) Legal person who concluded the agreement on industrial assembly of motor vehicles and implemented the project.</a:t>
                      </a:r>
                      <a:endParaRPr lang="ru-RU" sz="1000" b="0" i="1" kern="1200" baseline="0" dirty="0">
                        <a:solidFill>
                          <a:srgbClr val="FF0000"/>
                        </a:solidFill>
                        <a:latin typeface="+mn-lt"/>
                        <a:ea typeface="+mn-ea"/>
                        <a:cs typeface="+mn-cs"/>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67782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3"/>
          <p:cNvGraphicFramePr>
            <a:graphicFrameLocks noGrp="1"/>
          </p:cNvGraphicFramePr>
          <p:nvPr>
            <p:ph idx="1"/>
            <p:extLst>
              <p:ext uri="{D42A27DB-BD31-4B8C-83A1-F6EECF244321}">
                <p14:modId xmlns:p14="http://schemas.microsoft.com/office/powerpoint/2010/main" val="881258802"/>
              </p:ext>
            </p:extLst>
          </p:nvPr>
        </p:nvGraphicFramePr>
        <p:xfrm>
          <a:off x="590008" y="865957"/>
          <a:ext cx="11011983" cy="4058920"/>
        </p:xfrm>
        <a:graphic>
          <a:graphicData uri="http://schemas.openxmlformats.org/drawingml/2006/table">
            <a:tbl>
              <a:tblPr firstRow="1" bandRow="1">
                <a:tableStyleId>{5940675A-B579-460E-94D1-54222C63F5DA}</a:tableStyleId>
              </a:tblPr>
              <a:tblGrid>
                <a:gridCol w="1744136">
                  <a:extLst>
                    <a:ext uri="{9D8B030D-6E8A-4147-A177-3AD203B41FA5}">
                      <a16:colId xmlns="" xmlns:a16="http://schemas.microsoft.com/office/drawing/2014/main" val="20000"/>
                    </a:ext>
                  </a:extLst>
                </a:gridCol>
                <a:gridCol w="855133">
                  <a:extLst>
                    <a:ext uri="{9D8B030D-6E8A-4147-A177-3AD203B41FA5}">
                      <a16:colId xmlns="" xmlns:a16="http://schemas.microsoft.com/office/drawing/2014/main" val="20001"/>
                    </a:ext>
                  </a:extLst>
                </a:gridCol>
                <a:gridCol w="872067">
                  <a:extLst>
                    <a:ext uri="{9D8B030D-6E8A-4147-A177-3AD203B41FA5}">
                      <a16:colId xmlns="" xmlns:a16="http://schemas.microsoft.com/office/drawing/2014/main" val="20002"/>
                    </a:ext>
                  </a:extLst>
                </a:gridCol>
                <a:gridCol w="1002031">
                  <a:extLst>
                    <a:ext uri="{9D8B030D-6E8A-4147-A177-3AD203B41FA5}">
                      <a16:colId xmlns="" xmlns:a16="http://schemas.microsoft.com/office/drawing/2014/main" val="20003"/>
                    </a:ext>
                  </a:extLst>
                </a:gridCol>
                <a:gridCol w="1478702">
                  <a:extLst>
                    <a:ext uri="{9D8B030D-6E8A-4147-A177-3AD203B41FA5}">
                      <a16:colId xmlns="" xmlns:a16="http://schemas.microsoft.com/office/drawing/2014/main" val="20004"/>
                    </a:ext>
                  </a:extLst>
                </a:gridCol>
                <a:gridCol w="1862666">
                  <a:extLst>
                    <a:ext uri="{9D8B030D-6E8A-4147-A177-3AD203B41FA5}">
                      <a16:colId xmlns="" xmlns:a16="http://schemas.microsoft.com/office/drawing/2014/main" val="20005"/>
                    </a:ext>
                  </a:extLst>
                </a:gridCol>
                <a:gridCol w="1617134">
                  <a:extLst>
                    <a:ext uri="{9D8B030D-6E8A-4147-A177-3AD203B41FA5}">
                      <a16:colId xmlns="" xmlns:a16="http://schemas.microsoft.com/office/drawing/2014/main" val="20006"/>
                    </a:ext>
                  </a:extLst>
                </a:gridCol>
                <a:gridCol w="1580114">
                  <a:extLst>
                    <a:ext uri="{9D8B030D-6E8A-4147-A177-3AD203B41FA5}">
                      <a16:colId xmlns="" xmlns:a16="http://schemas.microsoft.com/office/drawing/2014/main" val="20007"/>
                    </a:ext>
                  </a:extLst>
                </a:gridCol>
              </a:tblGrid>
              <a:tr h="370840">
                <a:tc>
                  <a:txBody>
                    <a:bodyPr/>
                    <a:lstStyle/>
                    <a:p>
                      <a:r>
                        <a:rPr lang="ru-RU" sz="1200" dirty="0"/>
                        <a:t>КАТЕГОРИЯ</a:t>
                      </a:r>
                      <a:endParaRPr lang="ru-RU" sz="1200" i="1" dirty="0"/>
                    </a:p>
                  </a:txBody>
                  <a:tcPr/>
                </a:tc>
                <a:tc gridSpan="4">
                  <a:txBody>
                    <a:bodyPr/>
                    <a:lstStyle/>
                    <a:p>
                      <a:r>
                        <a:rPr lang="en-US" sz="1200" dirty="0" smtClean="0"/>
                        <a:t>TAX INCENTIVES/TERM</a:t>
                      </a:r>
                      <a:endParaRPr lang="ru-RU" sz="1200" i="1"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r>
                        <a:rPr lang="en-US" sz="1200" dirty="0" smtClean="0"/>
                        <a:t>EXEMPTION from CUSTOMS DUTIES/term</a:t>
                      </a:r>
                      <a:endParaRPr lang="ru-RU" sz="1200" i="1" dirty="0"/>
                    </a:p>
                  </a:txBody>
                  <a:tcPr/>
                </a:tc>
                <a:tc>
                  <a:txBody>
                    <a:bodyPr/>
                    <a:lstStyle/>
                    <a:p>
                      <a:r>
                        <a:rPr lang="en-US" sz="1200" dirty="0" smtClean="0"/>
                        <a:t>A GOVERNMENT GRANT</a:t>
                      </a:r>
                      <a:endParaRPr lang="ru-RU" sz="1200" i="1" dirty="0"/>
                    </a:p>
                  </a:txBody>
                  <a:tcPr/>
                </a:tc>
                <a:tc>
                  <a:txBody>
                    <a:bodyPr/>
                    <a:lstStyle/>
                    <a:p>
                      <a:r>
                        <a:rPr lang="en-US" sz="1200" dirty="0" smtClean="0"/>
                        <a:t>INVESTMENT SUBSIDY/term</a:t>
                      </a:r>
                      <a:endParaRPr lang="ru-RU" sz="1200" i="1" dirty="0"/>
                    </a:p>
                  </a:txBody>
                  <a:tcPr/>
                </a:tc>
                <a:extLst>
                  <a:ext uri="{0D108BD9-81ED-4DB2-BD59-A6C34878D82A}">
                    <a16:rowId xmlns="" xmlns:a16="http://schemas.microsoft.com/office/drawing/2014/main" val="10000"/>
                  </a:ext>
                </a:extLst>
              </a:tr>
              <a:tr h="370840">
                <a:tc>
                  <a:txBody>
                    <a:bodyPr/>
                    <a:lstStyle/>
                    <a:p>
                      <a:r>
                        <a:rPr kumimoji="0" lang="en-US" sz="1400" b="0" i="0" u="none" strike="noStrike" kern="1200" cap="none" spc="0" normalizeH="0" baseline="0" noProof="0" dirty="0" smtClean="0">
                          <a:ln>
                            <a:noFill/>
                          </a:ln>
                          <a:solidFill>
                            <a:prstClr val="black"/>
                          </a:solidFill>
                          <a:effectLst/>
                          <a:uLnTx/>
                          <a:uFillTx/>
                          <a:latin typeface="+mn-lt"/>
                          <a:ea typeface="+mn-ea"/>
                          <a:cs typeface="+mn-cs"/>
                        </a:rPr>
                        <a:t>Investment </a:t>
                      </a:r>
                      <a:endParaRPr lang="ru-RU" sz="1200" i="1" dirty="0"/>
                    </a:p>
                  </a:txBody>
                  <a:tcPr/>
                </a:tc>
                <a:tc>
                  <a:txBody>
                    <a:bodyPr/>
                    <a:lstStyle/>
                    <a:p>
                      <a:r>
                        <a:rPr lang="en-US" sz="1200" dirty="0" smtClean="0"/>
                        <a:t>VAT on imports</a:t>
                      </a:r>
                      <a:endParaRPr lang="ru-RU" sz="120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CIT (decrease by 100%)</a:t>
                      </a:r>
                      <a:endParaRPr lang="ru-RU" sz="1200" i="1" dirty="0"/>
                    </a:p>
                  </a:txBody>
                  <a:tcPr/>
                </a:tc>
                <a:tc>
                  <a:txBody>
                    <a:bodyPr/>
                    <a:lstStyle/>
                    <a:p>
                      <a:r>
                        <a:rPr lang="en-US" sz="1200" dirty="0" smtClean="0"/>
                        <a:t>Land tax(at the rate of 0% )</a:t>
                      </a:r>
                      <a:endParaRPr lang="ru-RU" sz="900" i="1" dirty="0"/>
                    </a:p>
                  </a:txBody>
                  <a:tcPr/>
                </a:tc>
                <a:tc>
                  <a:txBody>
                    <a:bodyPr/>
                    <a:lstStyle/>
                    <a:p>
                      <a:r>
                        <a:rPr lang="en-US" sz="1200" dirty="0" smtClean="0"/>
                        <a:t>Property tax(at the rate of 0%)</a:t>
                      </a:r>
                      <a:endParaRPr lang="ru-RU" sz="900" i="1" dirty="0"/>
                    </a:p>
                  </a:txBody>
                  <a:tcPr/>
                </a:tc>
                <a:tc>
                  <a:txBody>
                    <a:bodyPr/>
                    <a:lstStyle/>
                    <a:p>
                      <a:endParaRPr lang="ru-RU" sz="1200" i="1" dirty="0"/>
                    </a:p>
                  </a:txBody>
                  <a:tcPr/>
                </a:tc>
                <a:tc>
                  <a:txBody>
                    <a:bodyPr/>
                    <a:lstStyle/>
                    <a:p>
                      <a:endParaRPr lang="ru-RU" sz="1200" i="1" dirty="0"/>
                    </a:p>
                  </a:txBody>
                  <a:tcPr/>
                </a:tc>
                <a:tc>
                  <a:txBody>
                    <a:bodyPr/>
                    <a:lstStyle/>
                    <a:p>
                      <a:endParaRPr lang="ru-RU" sz="1200" i="1" dirty="0"/>
                    </a:p>
                  </a:txBody>
                  <a:tcPr/>
                </a:tc>
                <a:extLst>
                  <a:ext uri="{0D108BD9-81ED-4DB2-BD59-A6C34878D82A}">
                    <a16:rowId xmlns="" xmlns:a16="http://schemas.microsoft.com/office/drawing/2014/main" val="10001"/>
                  </a:ext>
                </a:extLst>
              </a:tr>
              <a:tr h="370840">
                <a:tc>
                  <a:txBody>
                    <a:bodyPr/>
                    <a:lstStyle/>
                    <a:p>
                      <a:r>
                        <a:rPr lang="ru-RU" sz="1400" dirty="0"/>
                        <a:t>Инвестиционный</a:t>
                      </a:r>
                      <a:endParaRPr lang="ru-RU" sz="1400" b="1" dirty="0">
                        <a:solidFill>
                          <a:srgbClr val="002060"/>
                        </a:solidFill>
                      </a:endParaRPr>
                    </a:p>
                  </a:txBody>
                  <a:tcPr/>
                </a:tc>
                <a:tc>
                  <a:txBody>
                    <a:bodyPr/>
                    <a:lstStyle/>
                    <a:p>
                      <a:pPr algn="ctr"/>
                      <a:r>
                        <a:rPr lang="ru-RU" sz="1400" kern="1200" dirty="0"/>
                        <a:t>+/</a:t>
                      </a:r>
                      <a:r>
                        <a:rPr lang="ru-RU" sz="1400" kern="1200" baseline="0" dirty="0"/>
                        <a:t> 5</a:t>
                      </a:r>
                      <a:endParaRPr lang="ru-RU" sz="1400" kern="1200" dirty="0">
                        <a:solidFill>
                          <a:schemeClr val="dk1"/>
                        </a:solidFill>
                        <a:latin typeface="+mn-lt"/>
                        <a:ea typeface="+mn-ea"/>
                        <a:cs typeface="+mn-cs"/>
                      </a:endParaRPr>
                    </a:p>
                  </a:txBody>
                  <a:tcPr/>
                </a:tc>
                <a:tc>
                  <a:txBody>
                    <a:bodyPr/>
                    <a:lstStyle/>
                    <a:p>
                      <a:pPr algn="ctr"/>
                      <a:r>
                        <a:rPr lang="ru-RU" sz="1400" dirty="0"/>
                        <a:t>__</a:t>
                      </a:r>
                    </a:p>
                  </a:txBody>
                  <a:tcPr/>
                </a:tc>
                <a:tc>
                  <a:txBody>
                    <a:bodyPr/>
                    <a:lstStyle/>
                    <a:p>
                      <a:pPr algn="ctr"/>
                      <a:r>
                        <a:rPr lang="ru-RU" sz="1400" dirty="0"/>
                        <a:t>____</a:t>
                      </a:r>
                    </a:p>
                  </a:txBody>
                  <a:tcPr/>
                </a:tc>
                <a:tc>
                  <a:txBody>
                    <a:bodyPr/>
                    <a:lstStyle/>
                    <a:p>
                      <a:pPr algn="ctr"/>
                      <a:r>
                        <a:rPr lang="ru-RU" sz="1400" dirty="0"/>
                        <a:t>____</a:t>
                      </a:r>
                    </a:p>
                  </a:txBody>
                  <a:tcPr/>
                </a:tc>
                <a:tc>
                  <a:txBody>
                    <a:bodyPr/>
                    <a:lstStyle/>
                    <a:p>
                      <a:pPr algn="ctr"/>
                      <a:r>
                        <a:rPr lang="ru-RU" sz="1400" dirty="0"/>
                        <a:t>+/5</a:t>
                      </a:r>
                    </a:p>
                  </a:txBody>
                  <a:tcPr/>
                </a:tc>
                <a:tc>
                  <a:txBody>
                    <a:bodyPr/>
                    <a:lstStyle/>
                    <a:p>
                      <a:pPr algn="ctr"/>
                      <a:r>
                        <a:rPr lang="ru-RU" sz="1400" dirty="0"/>
                        <a:t>+</a:t>
                      </a:r>
                    </a:p>
                  </a:txBody>
                  <a:tcPr/>
                </a:tc>
                <a:tc>
                  <a:txBody>
                    <a:bodyPr/>
                    <a:lstStyle/>
                    <a:p>
                      <a:pPr algn="ctr"/>
                      <a:r>
                        <a:rPr lang="ru-RU" sz="1400" dirty="0"/>
                        <a:t>____</a:t>
                      </a:r>
                      <a:endParaRPr lang="ru-RU" sz="1400" b="0" dirty="0"/>
                    </a:p>
                  </a:txBody>
                  <a:tcPr/>
                </a:tc>
                <a:extLst>
                  <a:ext uri="{0D108BD9-81ED-4DB2-BD59-A6C34878D82A}">
                    <a16:rowId xmlns="" xmlns:a16="http://schemas.microsoft.com/office/drawing/2014/main" val="10002"/>
                  </a:ext>
                </a:extLst>
              </a:tr>
              <a:tr h="345440">
                <a:tc>
                  <a:txBody>
                    <a:bodyPr/>
                    <a:lstStyle/>
                    <a:p>
                      <a:r>
                        <a:rPr lang="en-US" sz="1400" dirty="0" smtClean="0"/>
                        <a:t>Priority  investment project</a:t>
                      </a:r>
                      <a:endParaRPr lang="ru-RU" sz="1400" b="1" dirty="0">
                        <a:solidFill>
                          <a:srgbClr val="002060"/>
                        </a:solidFill>
                      </a:endParaRPr>
                    </a:p>
                  </a:txBody>
                  <a:tcPr/>
                </a:tc>
                <a:tc>
                  <a:txBody>
                    <a:bodyPr/>
                    <a:lstStyle/>
                    <a:p>
                      <a:pPr algn="ctr"/>
                      <a:endParaRPr lang="ru-RU" sz="1400" kern="1200" dirty="0">
                        <a:solidFill>
                          <a:schemeClr val="dk1"/>
                        </a:solidFill>
                        <a:latin typeface="+mn-lt"/>
                        <a:ea typeface="+mn-ea"/>
                        <a:cs typeface="+mn-cs"/>
                      </a:endParaRPr>
                    </a:p>
                  </a:txBody>
                  <a:tcPr/>
                </a:tc>
                <a:tc>
                  <a:txBody>
                    <a:bodyPr/>
                    <a:lstStyle/>
                    <a:p>
                      <a:pPr algn="ctr"/>
                      <a:endParaRPr lang="ru-RU" sz="1400" kern="1200" baseline="0" dirty="0">
                        <a:solidFill>
                          <a:schemeClr val="dk1"/>
                        </a:solidFill>
                        <a:latin typeface="+mn-lt"/>
                        <a:ea typeface="+mn-ea"/>
                        <a:cs typeface="+mn-cs"/>
                      </a:endParaRPr>
                    </a:p>
                  </a:txBody>
                  <a:tcPr/>
                </a:tc>
                <a:tc>
                  <a:txBody>
                    <a:bodyPr/>
                    <a:lstStyle/>
                    <a:p>
                      <a:pPr algn="ctr"/>
                      <a:endParaRPr lang="ru-RU" sz="1400" dirty="0"/>
                    </a:p>
                  </a:txBody>
                  <a:tcPr/>
                </a:tc>
                <a:tc>
                  <a:txBody>
                    <a:bodyPr/>
                    <a:lstStyle/>
                    <a:p>
                      <a:pPr algn="ctr"/>
                      <a:endParaRPr lang="ru-RU" sz="1400" dirty="0"/>
                    </a:p>
                  </a:txBody>
                  <a:tcPr/>
                </a:tc>
                <a:tc>
                  <a:txBody>
                    <a:bodyPr/>
                    <a:lstStyle/>
                    <a:p>
                      <a:endParaRPr lang="ru-RU" sz="1400" dirty="0"/>
                    </a:p>
                  </a:txBody>
                  <a:tcPr/>
                </a:tc>
                <a:tc>
                  <a:txBody>
                    <a:bodyPr/>
                    <a:lstStyle/>
                    <a:p>
                      <a:pPr algn="ctr"/>
                      <a:endParaRPr lang="ru-RU" sz="1400" dirty="0"/>
                    </a:p>
                  </a:txBody>
                  <a:tcPr/>
                </a:tc>
                <a:tc>
                  <a:txBody>
                    <a:bodyPr/>
                    <a:lstStyle/>
                    <a:p>
                      <a:pPr algn="ctr"/>
                      <a:endParaRPr lang="ru-RU" sz="1400" b="0" dirty="0"/>
                    </a:p>
                  </a:txBody>
                  <a:tcPr/>
                </a:tc>
                <a:extLst>
                  <a:ext uri="{0D108BD9-81ED-4DB2-BD59-A6C34878D82A}">
                    <a16:rowId xmlns="" xmlns:a16="http://schemas.microsoft.com/office/drawing/2014/main" val="10003"/>
                  </a:ext>
                </a:extLst>
              </a:tr>
              <a:tr h="284480">
                <a:tc>
                  <a:txBody>
                    <a:bodyPr/>
                    <a:lstStyle/>
                    <a:p>
                      <a:r>
                        <a:rPr lang="en-US" sz="1200" dirty="0" smtClean="0"/>
                        <a:t>Construction of new production facilities</a:t>
                      </a:r>
                      <a:endParaRPr lang="ru-RU" sz="1200" b="1" i="1" dirty="0">
                        <a:solidFill>
                          <a:srgbClr val="002060"/>
                        </a:solidFill>
                      </a:endParaRPr>
                    </a:p>
                  </a:txBody>
                  <a:tcPr/>
                </a:tc>
                <a:tc>
                  <a:txBody>
                    <a:bodyPr/>
                    <a:lstStyle/>
                    <a:p>
                      <a:pPr algn="ctr"/>
                      <a:r>
                        <a:rPr lang="ru-RU" sz="1400" dirty="0"/>
                        <a:t>____</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kern="1200" baseline="0" dirty="0"/>
                        <a:t>+/10</a:t>
                      </a:r>
                    </a:p>
                    <a:p>
                      <a:pPr algn="ctr"/>
                      <a:endParaRPr lang="ru-RU"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kern="1200" baseline="0" dirty="0"/>
                        <a:t>+/10</a:t>
                      </a:r>
                      <a:endParaRPr lang="ru-RU" sz="1400"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kern="1200" baseline="0" dirty="0"/>
                        <a:t>+/8</a:t>
                      </a:r>
                      <a:endParaRPr lang="ru-RU" sz="1400" kern="1200" baseline="0" dirty="0">
                        <a:solidFill>
                          <a:schemeClr val="dk1"/>
                        </a:solidFill>
                        <a:latin typeface="+mn-lt"/>
                        <a:ea typeface="+mn-ea"/>
                        <a:cs typeface="+mn-cs"/>
                      </a:endParaRPr>
                    </a:p>
                  </a:txBody>
                  <a:tcPr/>
                </a:tc>
                <a:tc>
                  <a:txBody>
                    <a:bodyPr/>
                    <a:lstStyle/>
                    <a:p>
                      <a:pPr algn="ctr"/>
                      <a:r>
                        <a:rPr lang="ru-RU" sz="1400" dirty="0"/>
                        <a:t>+/5</a:t>
                      </a:r>
                    </a:p>
                  </a:txBody>
                  <a:tcPr/>
                </a:tc>
                <a:tc>
                  <a:txBody>
                    <a:bodyPr/>
                    <a:lstStyle/>
                    <a:p>
                      <a:pPr algn="ctr"/>
                      <a:r>
                        <a:rPr lang="ru-RU" sz="1400" dirty="0"/>
                        <a:t>+</a:t>
                      </a:r>
                    </a:p>
                  </a:txBody>
                  <a:tcPr/>
                </a:tc>
                <a:tc>
                  <a:txBody>
                    <a:bodyPr/>
                    <a:lstStyle/>
                    <a:p>
                      <a:pPr algn="ctr"/>
                      <a:r>
                        <a:rPr lang="ru-RU" sz="1400" dirty="0"/>
                        <a:t>+/3</a:t>
                      </a:r>
                      <a:endParaRPr lang="ru-RU" sz="1400" b="0" dirty="0"/>
                    </a:p>
                  </a:txBody>
                  <a:tcPr/>
                </a:tc>
                <a:extLst>
                  <a:ext uri="{0D108BD9-81ED-4DB2-BD59-A6C34878D82A}">
                    <a16:rowId xmlns="" xmlns:a16="http://schemas.microsoft.com/office/drawing/2014/main" val="10004"/>
                  </a:ext>
                </a:extLst>
              </a:tr>
              <a:tr h="822960">
                <a:tc>
                  <a:txBody>
                    <a:bodyPr/>
                    <a:lstStyle/>
                    <a:p>
                      <a:r>
                        <a:rPr lang="en-US" sz="1200" dirty="0" smtClean="0"/>
                        <a:t>Expansion or renewal of existing production facilities</a:t>
                      </a:r>
                      <a:endParaRPr lang="ru-RU" sz="1200" b="1" i="1" dirty="0">
                        <a:solidFill>
                          <a:srgbClr val="002060"/>
                        </a:solidFill>
                      </a:endParaRPr>
                    </a:p>
                  </a:txBody>
                  <a:tcPr/>
                </a:tc>
                <a:tc>
                  <a:txBody>
                    <a:bodyPr/>
                    <a:lstStyle/>
                    <a:p>
                      <a:pPr algn="ctr"/>
                      <a:r>
                        <a:rPr lang="ru-RU" sz="1400" dirty="0"/>
                        <a:t>____</a:t>
                      </a:r>
                    </a:p>
                  </a:txBody>
                  <a:tcPr/>
                </a:tc>
                <a:tc>
                  <a:txBody>
                    <a:bodyPr/>
                    <a:lstStyle/>
                    <a:p>
                      <a:pPr algn="ctr"/>
                      <a:r>
                        <a:rPr lang="ru-RU" sz="1400" dirty="0"/>
                        <a:t>+/3</a:t>
                      </a:r>
                    </a:p>
                  </a:txBody>
                  <a:tcPr/>
                </a:tc>
                <a:tc>
                  <a:txBody>
                    <a:bodyPr/>
                    <a:lstStyle/>
                    <a:p>
                      <a:pPr algn="ctr"/>
                      <a:r>
                        <a:rPr lang="ru-RU" sz="1400" dirty="0"/>
                        <a:t>____</a:t>
                      </a:r>
                    </a:p>
                  </a:txBody>
                  <a:tcPr/>
                </a:tc>
                <a:tc>
                  <a:txBody>
                    <a:bodyPr/>
                    <a:lstStyle/>
                    <a:p>
                      <a:pPr algn="ctr"/>
                      <a:r>
                        <a:rPr lang="ru-RU" sz="1400" dirty="0"/>
                        <a:t>____</a:t>
                      </a:r>
                    </a:p>
                  </a:txBody>
                  <a:tcPr/>
                </a:tc>
                <a:tc>
                  <a:txBody>
                    <a:bodyPr/>
                    <a:lstStyle/>
                    <a:p>
                      <a:pPr algn="ctr"/>
                      <a:r>
                        <a:rPr lang="ru-RU" sz="1400" dirty="0"/>
                        <a:t>+/5</a:t>
                      </a:r>
                    </a:p>
                  </a:txBody>
                  <a:tcPr/>
                </a:tc>
                <a:tc>
                  <a:txBody>
                    <a:bodyPr/>
                    <a:lstStyle/>
                    <a:p>
                      <a:pPr algn="ctr"/>
                      <a:r>
                        <a:rPr lang="ru-RU" sz="1400" dirty="0"/>
                        <a:t>+</a:t>
                      </a:r>
                    </a:p>
                  </a:txBody>
                  <a:tcPr/>
                </a:tc>
                <a:tc>
                  <a:txBody>
                    <a:bodyPr/>
                    <a:lstStyle/>
                    <a:p>
                      <a:pPr algn="ctr"/>
                      <a:r>
                        <a:rPr lang="ru-RU" sz="1400" dirty="0"/>
                        <a:t>____</a:t>
                      </a:r>
                      <a:endParaRPr lang="ru-RU" sz="1400" b="0" dirty="0"/>
                    </a:p>
                  </a:txBody>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Special investment project</a:t>
                      </a:r>
                      <a:endParaRPr lang="ru-RU" sz="1400" b="1" dirty="0">
                        <a:solidFill>
                          <a:srgbClr val="002060"/>
                        </a:solidFill>
                      </a:endParaRPr>
                    </a:p>
                  </a:txBody>
                  <a:tcPr/>
                </a:tc>
                <a:tc>
                  <a:txBody>
                    <a:bodyPr/>
                    <a:lstStyle/>
                    <a:p>
                      <a:pPr algn="ctr"/>
                      <a:r>
                        <a:rPr lang="en-US" sz="1400" dirty="0" smtClean="0"/>
                        <a:t>+ (for certain persons)</a:t>
                      </a:r>
                      <a:endParaRPr lang="ru-RU" sz="800" dirty="0"/>
                    </a:p>
                  </a:txBody>
                  <a:tcPr/>
                </a:tc>
                <a:tc>
                  <a:txBody>
                    <a:bodyPr/>
                    <a:lstStyle/>
                    <a:p>
                      <a:pPr algn="ctr"/>
                      <a:r>
                        <a:rPr lang="ru-RU" sz="1400" dirty="0"/>
                        <a:t>____</a:t>
                      </a:r>
                    </a:p>
                  </a:txBody>
                  <a:tcPr/>
                </a:tc>
                <a:tc>
                  <a:txBody>
                    <a:bodyPr/>
                    <a:lstStyle/>
                    <a:p>
                      <a:pPr algn="ctr"/>
                      <a:r>
                        <a:rPr lang="ru-RU" sz="1400" dirty="0"/>
                        <a:t>____</a:t>
                      </a:r>
                    </a:p>
                  </a:txBody>
                  <a:tcPr/>
                </a:tc>
                <a:tc>
                  <a:txBody>
                    <a:bodyPr/>
                    <a:lstStyle/>
                    <a:p>
                      <a:pPr algn="ctr"/>
                      <a:r>
                        <a:rPr lang="ru-RU" sz="1400" dirty="0"/>
                        <a:t>____</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dirty="0"/>
                        <a:t>+/15</a:t>
                      </a:r>
                    </a:p>
                    <a:p>
                      <a:endParaRPr lang="ru-RU" sz="1400" dirty="0"/>
                    </a:p>
                  </a:txBody>
                  <a:tcPr/>
                </a:tc>
                <a:tc>
                  <a:txBody>
                    <a:bodyPr/>
                    <a:lstStyle/>
                    <a:p>
                      <a:pPr algn="ctr"/>
                      <a:r>
                        <a:rPr lang="ru-RU" sz="1400" dirty="0"/>
                        <a:t>____</a:t>
                      </a:r>
                    </a:p>
                  </a:txBody>
                  <a:tcPr/>
                </a:tc>
                <a:tc>
                  <a:txBody>
                    <a:bodyPr/>
                    <a:lstStyle/>
                    <a:p>
                      <a:pPr algn="ctr"/>
                      <a:r>
                        <a:rPr lang="ru-RU" sz="1400" dirty="0"/>
                        <a:t>_____</a:t>
                      </a:r>
                    </a:p>
                  </a:txBody>
                  <a:tcPr/>
                </a:tc>
                <a:extLst>
                  <a:ext uri="{0D108BD9-81ED-4DB2-BD59-A6C34878D82A}">
                    <a16:rowId xmlns="" xmlns:a16="http://schemas.microsoft.com/office/drawing/2014/main" val="10006"/>
                  </a:ext>
                </a:extLst>
              </a:tr>
            </a:tbl>
          </a:graphicData>
        </a:graphic>
      </p:graphicFrame>
      <p:sp>
        <p:nvSpPr>
          <p:cNvPr id="9" name="Прямоугольник 8"/>
          <p:cNvSpPr/>
          <p:nvPr/>
        </p:nvSpPr>
        <p:spPr>
          <a:xfrm>
            <a:off x="3928676" y="443469"/>
            <a:ext cx="3380734" cy="369332"/>
          </a:xfrm>
          <a:prstGeom prst="rect">
            <a:avLst/>
          </a:prstGeom>
        </p:spPr>
        <p:txBody>
          <a:bodyPr wrap="none">
            <a:spAutoFit/>
          </a:bodyPr>
          <a:lstStyle/>
          <a:p>
            <a:r>
              <a:rPr lang="en-US" b="1" spc="200" dirty="0"/>
              <a:t>INVESTMENT PREFERENCES</a:t>
            </a:r>
            <a:endParaRPr lang="ru-RU" dirty="0"/>
          </a:p>
        </p:txBody>
      </p:sp>
    </p:spTree>
    <p:extLst>
      <p:ext uri="{BB962C8B-B14F-4D97-AF65-F5344CB8AC3E}">
        <p14:creationId xmlns:p14="http://schemas.microsoft.com/office/powerpoint/2010/main" val="234943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7035" y="460826"/>
            <a:ext cx="12192000" cy="476216"/>
          </a:xfrm>
        </p:spPr>
        <p:txBody>
          <a:bodyPr>
            <a:noAutofit/>
          </a:bodyPr>
          <a:lstStyle/>
          <a:p>
            <a:pPr lvl="0" algn="ctr">
              <a:lnSpc>
                <a:spcPct val="100000"/>
              </a:lnSpc>
              <a:spcBef>
                <a:spcPts val="0"/>
              </a:spcBef>
            </a:pPr>
            <a:r>
              <a:rPr lang="en-US" sz="1800" b="1" spc="200" dirty="0">
                <a:solidFill>
                  <a:prstClr val="black"/>
                </a:solidFill>
                <a:latin typeface="Calibri"/>
                <a:ea typeface="+mn-ea"/>
                <a:cs typeface="+mn-cs"/>
              </a:rPr>
              <a:t>INVESTMENT PREFERENCES</a:t>
            </a:r>
            <a:endParaRPr lang="ru-RU" sz="1800" dirty="0">
              <a:solidFill>
                <a:prstClr val="black"/>
              </a:solidFill>
              <a:latin typeface="Calibri"/>
              <a:ea typeface="+mn-ea"/>
              <a:cs typeface="+mn-cs"/>
            </a:endParaRPr>
          </a:p>
        </p:txBody>
      </p:sp>
      <p:sp>
        <p:nvSpPr>
          <p:cNvPr id="5" name="Объект 3"/>
          <p:cNvSpPr>
            <a:spLocks noGrp="1"/>
          </p:cNvSpPr>
          <p:nvPr>
            <p:ph idx="1"/>
          </p:nvPr>
        </p:nvSpPr>
        <p:spPr>
          <a:xfrm>
            <a:off x="5552188" y="1237340"/>
            <a:ext cx="6496435" cy="5620660"/>
          </a:xfrm>
        </p:spPr>
        <p:txBody>
          <a:bodyPr>
            <a:noAutofit/>
          </a:bodyPr>
          <a:lstStyle/>
          <a:p>
            <a:pPr marL="0" indent="0" algn="just">
              <a:buNone/>
            </a:pPr>
            <a:r>
              <a:rPr lang="en-US" sz="1600" b="1" dirty="0">
                <a:cs typeface="Times New Roman" panose="02020603050405020304" pitchFamily="18" charset="0"/>
              </a:rPr>
              <a:t>RECIPIENT</a:t>
            </a:r>
            <a:r>
              <a:rPr lang="en-US" sz="1600" b="1" dirty="0" smtClean="0">
                <a:cs typeface="Times New Roman" panose="02020603050405020304" pitchFamily="18" charset="0"/>
              </a:rPr>
              <a:t>:</a:t>
            </a:r>
          </a:p>
          <a:p>
            <a:pPr marL="342900" indent="-342900">
              <a:buAutoNum type="arabicParenR"/>
            </a:pPr>
            <a:r>
              <a:rPr lang="en-US" sz="1600" b="1" dirty="0" smtClean="0">
                <a:cs typeface="Times New Roman" panose="02020603050405020304" pitchFamily="18" charset="0"/>
              </a:rPr>
              <a:t>a </a:t>
            </a:r>
            <a:r>
              <a:rPr lang="en-US" sz="1600" b="1" dirty="0">
                <a:cs typeface="Times New Roman" panose="02020603050405020304" pitchFamily="18" charset="0"/>
              </a:rPr>
              <a:t>Legal entity of the Republic of Kazakhstan implementing an investment project within </a:t>
            </a:r>
            <a:r>
              <a:rPr lang="en-US" sz="1600" b="1" dirty="0" err="1">
                <a:cs typeface="Times New Roman" panose="02020603050405020304" pitchFamily="18" charset="0"/>
              </a:rPr>
              <a:t>the:investment</a:t>
            </a:r>
            <a:r>
              <a:rPr lang="en-US" sz="1600" b="1" dirty="0">
                <a:cs typeface="Times New Roman" panose="02020603050405020304" pitchFamily="18" charset="0"/>
              </a:rPr>
              <a:t> contract priority investment </a:t>
            </a:r>
            <a:r>
              <a:rPr lang="en-US" sz="1600" b="1" dirty="0" err="1">
                <a:cs typeface="Times New Roman" panose="02020603050405020304" pitchFamily="18" charset="0"/>
              </a:rPr>
              <a:t>contractwhen</a:t>
            </a:r>
            <a:r>
              <a:rPr lang="en-US" sz="1600" b="1" dirty="0">
                <a:cs typeface="Times New Roman" panose="02020603050405020304" pitchFamily="18" charset="0"/>
              </a:rPr>
              <a:t> importing technological equipment, components and spare parts, raw materials and (or) materials in accordance with the legislation of the Customs Union and (or) the legislation of the Republic of Kazakhstan</a:t>
            </a:r>
            <a:r>
              <a:rPr lang="en-US" sz="1600" b="1" dirty="0" smtClean="0">
                <a:cs typeface="Times New Roman" panose="02020603050405020304" pitchFamily="18" charset="0"/>
              </a:rPr>
              <a:t>.</a:t>
            </a:r>
          </a:p>
          <a:p>
            <a:pPr marL="342900" indent="-342900">
              <a:buAutoNum type="arabicParenR"/>
            </a:pPr>
            <a:r>
              <a:rPr lang="en-US" sz="1600" b="1" dirty="0" smtClean="0">
                <a:cs typeface="Times New Roman" panose="02020603050405020304" pitchFamily="18" charset="0"/>
              </a:rPr>
              <a:t> </a:t>
            </a:r>
            <a:r>
              <a:rPr lang="en-US" sz="1600" b="1" dirty="0">
                <a:cs typeface="Times New Roman" panose="02020603050405020304" pitchFamily="18" charset="0"/>
              </a:rPr>
              <a:t>under a special investment contract members of special economic zones for a period of fifteen years, but not longer than the term of the special economic </a:t>
            </a:r>
            <a:r>
              <a:rPr lang="en-US" sz="1600" b="1" dirty="0" err="1">
                <a:cs typeface="Times New Roman" panose="02020603050405020304" pitchFamily="18" charset="0"/>
              </a:rPr>
              <a:t>zones;owners</a:t>
            </a:r>
            <a:r>
              <a:rPr lang="en-US" sz="1600" b="1" dirty="0">
                <a:cs typeface="Times New Roman" panose="02020603050405020304" pitchFamily="18" charset="0"/>
              </a:rPr>
              <a:t> of free warehouses for a period not exceeding fifteen years from the date of registration of the special investment </a:t>
            </a:r>
            <a:r>
              <a:rPr lang="en-US" sz="1600" b="1" dirty="0" err="1">
                <a:cs typeface="Times New Roman" panose="02020603050405020304" pitchFamily="18" charset="0"/>
              </a:rPr>
              <a:t>contract;legal</a:t>
            </a:r>
            <a:r>
              <a:rPr lang="en-US" sz="1600" b="1" dirty="0">
                <a:cs typeface="Times New Roman" panose="02020603050405020304" pitchFamily="18" charset="0"/>
              </a:rPr>
              <a:t> entities of the Republic of Kazakhstan that have concluded an agreement on industrial Assembly of motor vehicles for a period not exceeding fifteen years from the date of registration of a special investment contract.3) Legal entity - a Leasing company when importing technological equipment supplied within the framework of the investment project on the basis of a financial leasing agreement for a legal entity of the Republic of Kazakhstan implementing the investment </a:t>
            </a:r>
            <a:r>
              <a:rPr lang="en-US" sz="1600" b="1" dirty="0" smtClean="0">
                <a:cs typeface="Times New Roman" panose="02020603050405020304" pitchFamily="18" charset="0"/>
              </a:rPr>
              <a:t>project.</a:t>
            </a:r>
            <a:endParaRPr lang="ru-RU" sz="1600" dirty="0"/>
          </a:p>
          <a:p>
            <a:pPr marL="0" indent="0">
              <a:buNone/>
            </a:pPr>
            <a:endParaRPr lang="ru-RU" sz="1600" dirty="0"/>
          </a:p>
          <a:p>
            <a:pPr marL="0" indent="0">
              <a:buNone/>
            </a:pPr>
            <a:endParaRPr lang="ru-RU" sz="1600" dirty="0"/>
          </a:p>
        </p:txBody>
      </p:sp>
      <p:sp>
        <p:nvSpPr>
          <p:cNvPr id="6" name="Номер слайда 6"/>
          <p:cNvSpPr>
            <a:spLocks noGrp="1"/>
          </p:cNvSpPr>
          <p:nvPr>
            <p:ph type="sldNum" sz="quarter" idx="12"/>
          </p:nvPr>
        </p:nvSpPr>
        <p:spPr>
          <a:xfrm>
            <a:off x="8610600" y="6356352"/>
            <a:ext cx="2743200" cy="365125"/>
          </a:xfrm>
        </p:spPr>
        <p:txBody>
          <a:bodyPr/>
          <a:lstStyle/>
          <a:p>
            <a:fld id="{06690157-0765-4A7F-B34E-AEA284B34A45}" type="slidenum">
              <a:rPr lang="ru-RU" smtClean="0">
                <a:solidFill>
                  <a:schemeClr val="tx1"/>
                </a:solidFill>
              </a:rPr>
              <a:pPr/>
              <a:t>6</a:t>
            </a:fld>
            <a:endParaRPr lang="ru-RU" dirty="0">
              <a:solidFill>
                <a:schemeClr val="tx1"/>
              </a:solidFill>
            </a:endParaRPr>
          </a:p>
        </p:txBody>
      </p:sp>
      <p:sp>
        <p:nvSpPr>
          <p:cNvPr id="7" name="Объект 7"/>
          <p:cNvSpPr txBox="1">
            <a:spLocks/>
          </p:cNvSpPr>
          <p:nvPr/>
        </p:nvSpPr>
        <p:spPr>
          <a:xfrm>
            <a:off x="529697" y="1292184"/>
            <a:ext cx="4735322" cy="4978037"/>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6400" dirty="0"/>
              <a:t>Technological equipment - goods intended for use in the technological process of the investment project</a:t>
            </a:r>
            <a:r>
              <a:rPr lang="en-US" sz="6400" dirty="0" smtClean="0"/>
              <a:t>.</a:t>
            </a:r>
          </a:p>
          <a:p>
            <a:pPr algn="just"/>
            <a:r>
              <a:rPr lang="en-US" sz="6400" dirty="0" smtClean="0"/>
              <a:t>Components </a:t>
            </a:r>
            <a:r>
              <a:rPr lang="en-US" sz="6400" dirty="0"/>
              <a:t>- components that together make up the structural integrity of the process equipment and included in the relevant list of goods drawn up by the Customs Union </a:t>
            </a:r>
            <a:r>
              <a:rPr lang="en-US" sz="6400" dirty="0" err="1"/>
              <a:t>Commission.Raw</a:t>
            </a:r>
            <a:r>
              <a:rPr lang="en-US" sz="6400" dirty="0"/>
              <a:t> materials and (or) materials - any mineral, component, detail or other goods used to obtain finished products through the technological process of the investment project, provided that there is no production of these raw materials and (or) materials in the territory of the Republic of </a:t>
            </a:r>
            <a:r>
              <a:rPr lang="en-US" sz="6400" dirty="0" err="1"/>
              <a:t>Kazakhstan.Exemption</a:t>
            </a:r>
            <a:r>
              <a:rPr lang="en-US" sz="6400" dirty="0"/>
              <a:t> from customs duties on imports of technological equipment and its components is granted for the duration of the investment contract, but not more than five years from the date of registration of the investment contract. Notification of the decision shall be sent by the authorized investment body within five working days to the customs body. (article 287 PC </a:t>
            </a:r>
            <a:r>
              <a:rPr lang="en-US" sz="6400" dirty="0" smtClean="0"/>
              <a:t>RK)</a:t>
            </a:r>
            <a:endParaRPr lang="ru-RU" sz="6400" dirty="0" smtClean="0"/>
          </a:p>
          <a:p>
            <a:endParaRPr lang="ru-RU" dirty="0" smtClean="0"/>
          </a:p>
          <a:p>
            <a:pPr marL="0" indent="0">
              <a:buFont typeface="Arial" panose="020B0604020202020204" pitchFamily="34" charset="0"/>
              <a:buNone/>
            </a:pPr>
            <a:endParaRPr lang="ru-RU" sz="800" dirty="0" smtClean="0"/>
          </a:p>
          <a:p>
            <a:pPr marL="0" indent="0">
              <a:buFont typeface="Arial" panose="020B0604020202020204" pitchFamily="34" charset="0"/>
              <a:buNone/>
            </a:pPr>
            <a:endParaRPr lang="ru-RU" sz="800" dirty="0" smtClean="0"/>
          </a:p>
          <a:p>
            <a:pPr marL="0" indent="0">
              <a:buFont typeface="Arial" panose="020B0604020202020204" pitchFamily="34" charset="0"/>
              <a:buNone/>
            </a:pPr>
            <a:endParaRPr lang="ru-RU" dirty="0"/>
          </a:p>
        </p:txBody>
      </p:sp>
      <p:sp>
        <p:nvSpPr>
          <p:cNvPr id="8" name="Текст 2"/>
          <p:cNvSpPr txBox="1">
            <a:spLocks/>
          </p:cNvSpPr>
          <p:nvPr/>
        </p:nvSpPr>
        <p:spPr>
          <a:xfrm>
            <a:off x="35027" y="815968"/>
            <a:ext cx="12179299" cy="4567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Exemption from customs duties</a:t>
            </a:r>
            <a:endParaRPr lang="ru-RU" dirty="0"/>
          </a:p>
        </p:txBody>
      </p:sp>
    </p:spTree>
    <p:extLst>
      <p:ext uri="{BB962C8B-B14F-4D97-AF65-F5344CB8AC3E}">
        <p14:creationId xmlns:p14="http://schemas.microsoft.com/office/powerpoint/2010/main" val="716153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213055"/>
            <a:ext cx="10515600" cy="490236"/>
          </a:xfrm>
        </p:spPr>
        <p:txBody>
          <a:bodyPr>
            <a:normAutofit/>
          </a:bodyPr>
          <a:lstStyle/>
          <a:p>
            <a:pPr algn="ctr"/>
            <a:r>
              <a:rPr lang="en-US" sz="1800" b="1" spc="200" dirty="0">
                <a:solidFill>
                  <a:prstClr val="black"/>
                </a:solidFill>
                <a:latin typeface="Calibri"/>
              </a:rPr>
              <a:t>INVESTMENT </a:t>
            </a:r>
            <a:r>
              <a:rPr lang="en-US" sz="1800" b="1" spc="200" dirty="0" smtClean="0">
                <a:solidFill>
                  <a:prstClr val="black"/>
                </a:solidFill>
                <a:latin typeface="Calibri"/>
              </a:rPr>
              <a:t>PREFERENCES</a:t>
            </a:r>
            <a:endParaRPr lang="ru-RU" sz="3600" spc="200" dirty="0"/>
          </a:p>
        </p:txBody>
      </p:sp>
      <p:graphicFrame>
        <p:nvGraphicFramePr>
          <p:cNvPr id="5" name="Объект 6"/>
          <p:cNvGraphicFramePr>
            <a:graphicFrameLocks noGrp="1"/>
          </p:cNvGraphicFramePr>
          <p:nvPr>
            <p:ph sz="half" idx="4294967295"/>
            <p:extLst>
              <p:ext uri="{D42A27DB-BD31-4B8C-83A1-F6EECF244321}">
                <p14:modId xmlns:p14="http://schemas.microsoft.com/office/powerpoint/2010/main" val="3603133549"/>
              </p:ext>
            </p:extLst>
          </p:nvPr>
        </p:nvGraphicFramePr>
        <p:xfrm>
          <a:off x="363633" y="703291"/>
          <a:ext cx="11336867" cy="5764898"/>
        </p:xfrm>
        <a:graphic>
          <a:graphicData uri="http://schemas.openxmlformats.org/drawingml/2006/table">
            <a:tbl>
              <a:tblPr firstRow="1" bandRow="1">
                <a:tableStyleId>{2D5ABB26-0587-4C30-8999-92F81FD0307C}</a:tableStyleId>
              </a:tblPr>
              <a:tblGrid>
                <a:gridCol w="4078251">
                  <a:extLst>
                    <a:ext uri="{9D8B030D-6E8A-4147-A177-3AD203B41FA5}">
                      <a16:colId xmlns="" xmlns:a16="http://schemas.microsoft.com/office/drawing/2014/main" val="20000"/>
                    </a:ext>
                  </a:extLst>
                </a:gridCol>
                <a:gridCol w="7258616">
                  <a:extLst>
                    <a:ext uri="{9D8B030D-6E8A-4147-A177-3AD203B41FA5}">
                      <a16:colId xmlns="" xmlns:a16="http://schemas.microsoft.com/office/drawing/2014/main" val="20001"/>
                    </a:ext>
                  </a:extLst>
                </a:gridCol>
              </a:tblGrid>
              <a:tr h="387222">
                <a:tc gridSpan="2">
                  <a:txBody>
                    <a:bodyPr/>
                    <a:lstStyle/>
                    <a:p>
                      <a:pPr algn="ctr"/>
                      <a:r>
                        <a:rPr lang="en-US" sz="2000" baseline="0" dirty="0" smtClean="0"/>
                        <a:t>EXEMPTION FROM CUSTOMS DUTIES</a:t>
                      </a:r>
                      <a:endParaRPr lang="ru-RU" sz="2000" b="1" baseline="0" dirty="0">
                        <a:solidFill>
                          <a:srgbClr val="002060"/>
                        </a:solidFill>
                      </a:endParaRPr>
                    </a:p>
                  </a:txBody>
                  <a:tcPr/>
                </a:tc>
                <a:tc hMerge="1">
                  <a:txBody>
                    <a:bodyPr/>
                    <a:lstStyle/>
                    <a:p>
                      <a:endParaRPr lang="ru-RU" b="0" dirty="0"/>
                    </a:p>
                  </a:txBody>
                  <a:tcPr/>
                </a:tc>
                <a:extLst>
                  <a:ext uri="{0D108BD9-81ED-4DB2-BD59-A6C34878D82A}">
                    <a16:rowId xmlns="" xmlns:a16="http://schemas.microsoft.com/office/drawing/2014/main" val="10000"/>
                  </a:ext>
                </a:extLst>
              </a:tr>
              <a:tr h="565940">
                <a:tc>
                  <a:txBody>
                    <a:bodyPr/>
                    <a:lstStyle/>
                    <a:p>
                      <a:pPr algn="just"/>
                      <a:r>
                        <a:rPr lang="en-US" sz="1600" dirty="0" smtClean="0"/>
                        <a:t>Import of technological equipment and its components</a:t>
                      </a:r>
                      <a:endParaRPr lang="ru-RU" sz="1600" b="1" dirty="0">
                        <a:solidFill>
                          <a:schemeClr val="accent1">
                            <a:lumMod val="50000"/>
                          </a:schemeClr>
                        </a:solidFill>
                      </a:endParaRPr>
                    </a:p>
                  </a:txBody>
                  <a:tcPr/>
                </a:tc>
                <a:tc>
                  <a:txBody>
                    <a:bodyPr/>
                    <a:lstStyle/>
                    <a:p>
                      <a:r>
                        <a:rPr lang="en-US" sz="1600" dirty="0" smtClean="0"/>
                        <a:t>For the duration of the investment contract, but not more than five years from the date of registration of the investment contract.</a:t>
                      </a:r>
                      <a:endParaRPr lang="ru-RU" sz="1600" b="0" dirty="0">
                        <a:solidFill>
                          <a:schemeClr val="accent1">
                            <a:lumMod val="50000"/>
                          </a:schemeClr>
                        </a:solidFill>
                      </a:endParaRPr>
                    </a:p>
                  </a:txBody>
                  <a:tcPr/>
                </a:tc>
                <a:extLst>
                  <a:ext uri="{0D108BD9-81ED-4DB2-BD59-A6C34878D82A}">
                    <a16:rowId xmlns="" xmlns:a16="http://schemas.microsoft.com/office/drawing/2014/main" val="10001"/>
                  </a:ext>
                </a:extLst>
              </a:tr>
              <a:tr h="8042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Import of spare parts for technological equipment</a:t>
                      </a:r>
                      <a:endParaRPr lang="ru-RU" sz="16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t>Up to five years depending on the volume of investments in fixed assets and in case of compliance of the investment project with the list of priority activities approved by the Government of the Republic of Kazakhstan.</a:t>
                      </a:r>
                      <a:endParaRPr lang="ru-RU" sz="1600" dirty="0">
                        <a:solidFill>
                          <a:schemeClr val="accent1">
                            <a:lumMod val="50000"/>
                          </a:schemeClr>
                        </a:solidFill>
                      </a:endParaRPr>
                    </a:p>
                  </a:txBody>
                  <a:tcPr/>
                </a:tc>
                <a:extLst>
                  <a:ext uri="{0D108BD9-81ED-4DB2-BD59-A6C34878D82A}">
                    <a16:rowId xmlns="" xmlns:a16="http://schemas.microsoft.com/office/drawing/2014/main" val="10002"/>
                  </a:ext>
                </a:extLst>
              </a:tr>
              <a:tr h="5659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Import of raw materials and (or) materials</a:t>
                      </a:r>
                      <a:endParaRPr lang="ru-RU" sz="16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t>For five years from the date of commissioning of fixed assets under the work program.</a:t>
                      </a:r>
                      <a:endParaRPr lang="ru-RU" sz="1600" dirty="0">
                        <a:solidFill>
                          <a:schemeClr val="accent1">
                            <a:lumMod val="50000"/>
                          </a:schemeClr>
                        </a:solidFill>
                      </a:endParaRPr>
                    </a:p>
                  </a:txBody>
                  <a:tcPr/>
                </a:tc>
                <a:extLst>
                  <a:ext uri="{0D108BD9-81ED-4DB2-BD59-A6C34878D82A}">
                    <a16:rowId xmlns="" xmlns:a16="http://schemas.microsoft.com/office/drawing/2014/main" val="10003"/>
                  </a:ext>
                </a:extLst>
              </a:tr>
              <a:tr h="3276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SEZ participants</a:t>
                      </a:r>
                      <a:endParaRPr lang="ru-RU" sz="16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t>15 years, but not more than the period of validity of special economic zones</a:t>
                      </a:r>
                      <a:endParaRPr lang="ru-RU" sz="1600" b="0" dirty="0">
                        <a:solidFill>
                          <a:schemeClr val="accent1">
                            <a:lumMod val="50000"/>
                          </a:schemeClr>
                        </a:solidFill>
                      </a:endParaRPr>
                    </a:p>
                  </a:txBody>
                  <a:tcPr/>
                </a:tc>
                <a:extLst>
                  <a:ext uri="{0D108BD9-81ED-4DB2-BD59-A6C34878D82A}">
                    <a16:rowId xmlns="" xmlns:a16="http://schemas.microsoft.com/office/drawing/2014/main" val="10004"/>
                  </a:ext>
                </a:extLst>
              </a:tr>
              <a:tr h="5659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Owners of free warehouses</a:t>
                      </a:r>
                      <a:endParaRPr lang="ru-RU" sz="16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t>Not more than 15 years from the date of registration of the special investment contract</a:t>
                      </a:r>
                      <a:endParaRPr lang="ru-RU" sz="1600" dirty="0">
                        <a:solidFill>
                          <a:schemeClr val="accent1">
                            <a:lumMod val="50000"/>
                          </a:schemeClr>
                        </a:solidFill>
                      </a:endParaRPr>
                    </a:p>
                  </a:txBody>
                  <a:tcPr/>
                </a:tc>
                <a:extLst>
                  <a:ext uri="{0D108BD9-81ED-4DB2-BD59-A6C34878D82A}">
                    <a16:rowId xmlns="" xmlns:a16="http://schemas.microsoft.com/office/drawing/2014/main" val="10005"/>
                  </a:ext>
                </a:extLst>
              </a:tr>
              <a:tr h="8042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Legal entities that have entered into an agreement on industrial Assembly of motor vehicles</a:t>
                      </a:r>
                      <a:endParaRPr lang="ru-RU" sz="16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t>Not more than 15 years from the date of registration of the special investment contract</a:t>
                      </a:r>
                      <a:endParaRPr lang="ru-RU" sz="1600" dirty="0">
                        <a:solidFill>
                          <a:schemeClr val="accent1">
                            <a:lumMod val="50000"/>
                          </a:schemeClr>
                        </a:solidFill>
                      </a:endParaRPr>
                    </a:p>
                  </a:txBody>
                  <a:tcPr/>
                </a:tc>
                <a:extLst>
                  <a:ext uri="{0D108BD9-81ED-4DB2-BD59-A6C34878D82A}">
                    <a16:rowId xmlns="" xmlns:a16="http://schemas.microsoft.com/office/drawing/2014/main" val="10006"/>
                  </a:ext>
                </a:extLst>
              </a:tr>
              <a:tr h="1650098">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Exemption from customs duties is granted for the duration of the investment contract, but not more than five years from the date of commissioning of fixed assets under the work </a:t>
                      </a:r>
                      <a:r>
                        <a:rPr lang="en-US" sz="1400" dirty="0" err="1" smtClean="0"/>
                        <a:t>program.The</a:t>
                      </a:r>
                      <a:r>
                        <a:rPr lang="en-US" sz="1400" dirty="0" smtClean="0"/>
                        <a:t> work program is an Annex to the investment contract, which determines the schedule of work on the implementation of the investment project before commissioning, as well as the main production indicators of the project after </a:t>
                      </a:r>
                      <a:r>
                        <a:rPr lang="en-US" sz="1400" dirty="0" err="1" smtClean="0"/>
                        <a:t>commissioning.If</a:t>
                      </a:r>
                      <a:r>
                        <a:rPr lang="en-US" sz="1400" dirty="0" smtClean="0"/>
                        <a:t> the work program provides for the introduction of two or more fixed assets, the calculation of the period of exemption from customs duty on the import of spare parts for technological equipment, raw materials and (or) materials is carried out from the date when the first fixed asset is put into operation under the work program. (Paragraphs 2.3 of article 287 of the CPC)</a:t>
                      </a:r>
                      <a:endParaRPr lang="ru-RU" sz="1200" i="1" dirty="0">
                        <a:solidFill>
                          <a:schemeClr val="accent1">
                            <a:lumMod val="50000"/>
                          </a:schemeClr>
                        </a:solidFill>
                      </a:endParaRPr>
                    </a:p>
                  </a:txBody>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ru-RU" sz="1800" dirty="0"/>
                    </a:p>
                  </a:txBody>
                  <a:tcPr/>
                </a:tc>
                <a:extLst>
                  <a:ext uri="{0D108BD9-81ED-4DB2-BD59-A6C34878D82A}">
                    <a16:rowId xmlns="" xmlns:a16="http://schemas.microsoft.com/office/drawing/2014/main" val="10007"/>
                  </a:ext>
                </a:extLst>
              </a:tr>
            </a:tbl>
          </a:graphicData>
        </a:graphic>
      </p:graphicFrame>
      <p:sp>
        <p:nvSpPr>
          <p:cNvPr id="6" name="Номер слайда 5"/>
          <p:cNvSpPr>
            <a:spLocks noGrp="1"/>
          </p:cNvSpPr>
          <p:nvPr>
            <p:ph type="sldNum" sz="quarter" idx="12"/>
          </p:nvPr>
        </p:nvSpPr>
        <p:spPr>
          <a:xfrm>
            <a:off x="9855200" y="6663269"/>
            <a:ext cx="2336800" cy="377295"/>
          </a:xfrm>
        </p:spPr>
        <p:txBody>
          <a:bodyPr/>
          <a:lstStyle/>
          <a:p>
            <a:fld id="{06690157-0765-4A7F-B34E-AEA284B34A45}" type="slidenum">
              <a:rPr lang="ru-RU" smtClean="0">
                <a:solidFill>
                  <a:schemeClr val="tx1"/>
                </a:solidFill>
              </a:rPr>
              <a:pPr/>
              <a:t>7</a:t>
            </a:fld>
            <a:endParaRPr lang="ru-RU" dirty="0">
              <a:solidFill>
                <a:schemeClr val="tx1"/>
              </a:solidFill>
            </a:endParaRPr>
          </a:p>
        </p:txBody>
      </p:sp>
    </p:spTree>
    <p:extLst>
      <p:ext uri="{BB962C8B-B14F-4D97-AF65-F5344CB8AC3E}">
        <p14:creationId xmlns:p14="http://schemas.microsoft.com/office/powerpoint/2010/main" val="4797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txBox="1">
            <a:spLocks/>
          </p:cNvSpPr>
          <p:nvPr/>
        </p:nvSpPr>
        <p:spPr>
          <a:xfrm>
            <a:off x="12700" y="840886"/>
            <a:ext cx="12035923" cy="528428"/>
          </a:xfrm>
          <a:prstGeom prst="rect">
            <a:avLst/>
          </a:prstGeom>
        </p:spPr>
        <p:txBody>
          <a:bodyPr/>
          <a:lstStyle>
            <a:lvl1pPr algn="l" defTabSz="914492" rtl="0" eaLnBrk="1" latinLnBrk="0" hangingPunct="1">
              <a:lnSpc>
                <a:spcPct val="100000"/>
              </a:lnSpc>
              <a:spcBef>
                <a:spcPct val="0"/>
              </a:spcBef>
              <a:buNone/>
              <a:defRPr sz="2800" kern="1200">
                <a:solidFill>
                  <a:srgbClr val="0A73A3"/>
                </a:solidFill>
                <a:latin typeface="Franklin Gothic Medium Cond" panose="020B0606030402020204" pitchFamily="34" charset="0"/>
                <a:ea typeface="+mj-ea"/>
                <a:cs typeface="+mj-cs"/>
              </a:defRPr>
            </a:lvl1pPr>
          </a:lstStyle>
          <a:p>
            <a:pPr algn="ctr"/>
            <a:r>
              <a:rPr lang="en-US" dirty="0">
                <a:solidFill>
                  <a:schemeClr val="tx1"/>
                </a:solidFill>
                <a:latin typeface="+mn-lt"/>
              </a:rPr>
              <a:t>A government grant</a:t>
            </a:r>
          </a:p>
        </p:txBody>
      </p:sp>
      <p:sp>
        <p:nvSpPr>
          <p:cNvPr id="5" name="TextBox 4"/>
          <p:cNvSpPr txBox="1"/>
          <p:nvPr/>
        </p:nvSpPr>
        <p:spPr>
          <a:xfrm>
            <a:off x="181568" y="1592488"/>
            <a:ext cx="4351931" cy="3216265"/>
          </a:xfrm>
          <a:prstGeom prst="rect">
            <a:avLst/>
          </a:prstGeom>
          <a:noFill/>
        </p:spPr>
        <p:txBody>
          <a:bodyPr wrap="square" rtlCol="0">
            <a:spAutoFit/>
          </a:bodyPr>
          <a:lstStyle/>
          <a:p>
            <a:pPr algn="ctr">
              <a:lnSpc>
                <a:spcPct val="90000"/>
              </a:lnSpc>
              <a:spcBef>
                <a:spcPct val="0"/>
              </a:spcBef>
              <a:spcAft>
                <a:spcPts val="600"/>
              </a:spcAft>
            </a:pPr>
            <a:r>
              <a:rPr lang="en-US" sz="2000" dirty="0" smtClean="0">
                <a:ea typeface="+mj-ea"/>
                <a:cs typeface="+mj-cs"/>
              </a:rPr>
              <a:t>Content</a:t>
            </a:r>
          </a:p>
          <a:p>
            <a:pPr>
              <a:lnSpc>
                <a:spcPct val="90000"/>
              </a:lnSpc>
              <a:spcBef>
                <a:spcPct val="0"/>
              </a:spcBef>
              <a:spcAft>
                <a:spcPts val="600"/>
              </a:spcAft>
            </a:pPr>
            <a:r>
              <a:rPr lang="en-US" sz="2000" dirty="0" smtClean="0">
                <a:ea typeface="+mj-ea"/>
                <a:cs typeface="+mj-cs"/>
              </a:rPr>
              <a:t>Land </a:t>
            </a:r>
            <a:r>
              <a:rPr lang="en-US" sz="2000" dirty="0">
                <a:ea typeface="+mj-ea"/>
                <a:cs typeface="+mj-cs"/>
              </a:rPr>
              <a:t>plots, buildings, structures, machinery and equipment, computer equipment, measuring and regulating devices and devices, vehicles (except for passenger vehicles), production and household equipment Evaluation of state grants in kind is carried out at their market value in the manner prescribed by the legislation of the Republic of Kazakhstan</a:t>
            </a:r>
            <a:r>
              <a:rPr lang="en-US" sz="2000" dirty="0" smtClean="0">
                <a:ea typeface="+mj-ea"/>
                <a:cs typeface="+mj-cs"/>
              </a:rPr>
              <a:t>.</a:t>
            </a:r>
            <a:endParaRPr lang="ru-RU" sz="2000" dirty="0">
              <a:ea typeface="+mj-ea"/>
              <a:cs typeface="+mj-cs"/>
            </a:endParaRPr>
          </a:p>
        </p:txBody>
      </p:sp>
      <p:sp>
        <p:nvSpPr>
          <p:cNvPr id="6" name="Прямоугольник 6"/>
          <p:cNvSpPr/>
          <p:nvPr/>
        </p:nvSpPr>
        <p:spPr>
          <a:xfrm>
            <a:off x="4963573" y="1592488"/>
            <a:ext cx="3350694" cy="3477875"/>
          </a:xfrm>
          <a:prstGeom prst="rect">
            <a:avLst/>
          </a:prstGeom>
        </p:spPr>
        <p:txBody>
          <a:bodyPr wrap="square">
            <a:spAutoFit/>
          </a:bodyPr>
          <a:lstStyle/>
          <a:p>
            <a:pPr algn="ctr" defTabSz="653222">
              <a:spcBef>
                <a:spcPct val="0"/>
              </a:spcBef>
            </a:pPr>
            <a:r>
              <a:rPr lang="en-US" sz="2000" dirty="0" smtClean="0">
                <a:ea typeface="+mj-ea"/>
                <a:cs typeface="+mj-cs"/>
              </a:rPr>
              <a:t>Size</a:t>
            </a:r>
          </a:p>
          <a:p>
            <a:pPr algn="ctr" defTabSz="653222">
              <a:spcBef>
                <a:spcPct val="0"/>
              </a:spcBef>
            </a:pPr>
            <a:r>
              <a:rPr lang="en-US" sz="2000" dirty="0" smtClean="0">
                <a:ea typeface="+mj-ea"/>
                <a:cs typeface="+mj-cs"/>
              </a:rPr>
              <a:t>The </a:t>
            </a:r>
            <a:r>
              <a:rPr lang="en-US" sz="2000" dirty="0">
                <a:ea typeface="+mj-ea"/>
                <a:cs typeface="+mj-cs"/>
              </a:rPr>
              <a:t>maximum size of the state in-kind grant is not more than 30 (thirty) percent of the volume of investments in fixed assets of the legal entity of the Republic of Kazakhstan. Documents confirming the size (value) of the state natural grant should be attached to the application</a:t>
            </a:r>
          </a:p>
        </p:txBody>
      </p:sp>
      <p:sp>
        <p:nvSpPr>
          <p:cNvPr id="7" name="Номер слайда 2"/>
          <p:cNvSpPr>
            <a:spLocks noGrp="1"/>
          </p:cNvSpPr>
          <p:nvPr>
            <p:ph type="sldNum" sz="quarter" idx="12"/>
          </p:nvPr>
        </p:nvSpPr>
        <p:spPr>
          <a:xfrm>
            <a:off x="8610600" y="6356352"/>
            <a:ext cx="2743200" cy="365125"/>
          </a:xfrm>
        </p:spPr>
        <p:txBody>
          <a:bodyPr/>
          <a:lstStyle/>
          <a:p>
            <a:fld id="{2B5A0A54-BA48-4B93-B2E5-9850B9E65965}" type="slidenum">
              <a:rPr lang="ru-RU" smtClean="0">
                <a:solidFill>
                  <a:schemeClr val="tx1"/>
                </a:solidFill>
              </a:rPr>
              <a:pPr/>
              <a:t>8</a:t>
            </a:fld>
            <a:endParaRPr lang="ru-RU">
              <a:solidFill>
                <a:schemeClr val="tx1"/>
              </a:solidFill>
            </a:endParaRPr>
          </a:p>
        </p:txBody>
      </p:sp>
      <p:sp>
        <p:nvSpPr>
          <p:cNvPr id="8" name="Заголовок 12"/>
          <p:cNvSpPr txBox="1">
            <a:spLocks/>
          </p:cNvSpPr>
          <p:nvPr/>
        </p:nvSpPr>
        <p:spPr>
          <a:xfrm>
            <a:off x="0" y="396286"/>
            <a:ext cx="12192000" cy="501147"/>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spc="200" dirty="0">
                <a:solidFill>
                  <a:prstClr val="black"/>
                </a:solidFill>
                <a:latin typeface="Calibri"/>
              </a:rPr>
              <a:t>INVESTMENT PREFERENCES</a:t>
            </a:r>
            <a:endParaRPr lang="ru-RU" dirty="0">
              <a:latin typeface="+mn-lt"/>
            </a:endParaRPr>
          </a:p>
        </p:txBody>
      </p:sp>
      <p:sp>
        <p:nvSpPr>
          <p:cNvPr id="9" name="Прямоугольник 6"/>
          <p:cNvSpPr/>
          <p:nvPr/>
        </p:nvSpPr>
        <p:spPr>
          <a:xfrm>
            <a:off x="8422105" y="1529136"/>
            <a:ext cx="3599849" cy="3139321"/>
          </a:xfrm>
          <a:prstGeom prst="rect">
            <a:avLst/>
          </a:prstGeom>
        </p:spPr>
        <p:txBody>
          <a:bodyPr wrap="square">
            <a:spAutoFit/>
          </a:bodyPr>
          <a:lstStyle/>
          <a:p>
            <a:pPr algn="ctr" defTabSz="653222">
              <a:spcBef>
                <a:spcPct val="0"/>
              </a:spcBef>
            </a:pPr>
            <a:r>
              <a:rPr lang="en-US" dirty="0">
                <a:ea typeface="+mj-ea"/>
                <a:cs typeface="+mj-cs"/>
              </a:rPr>
              <a:t>Prior </a:t>
            </a:r>
            <a:r>
              <a:rPr lang="en-US" dirty="0" smtClean="0">
                <a:ea typeface="+mj-ea"/>
                <a:cs typeface="+mj-cs"/>
              </a:rPr>
              <a:t>consent</a:t>
            </a:r>
          </a:p>
          <a:p>
            <a:pPr defTabSz="653222">
              <a:spcBef>
                <a:spcPct val="0"/>
              </a:spcBef>
            </a:pPr>
            <a:r>
              <a:rPr lang="en-US" dirty="0" smtClean="0">
                <a:ea typeface="+mj-ea"/>
                <a:cs typeface="+mj-cs"/>
              </a:rPr>
              <a:t>In </a:t>
            </a:r>
            <a:r>
              <a:rPr lang="en-US" dirty="0">
                <a:ea typeface="+mj-ea"/>
                <a:cs typeface="+mj-cs"/>
              </a:rPr>
              <a:t>accordance with paragraph 14 Of the application for preferences, approved by the Order of the Minister for investment and development of the Republic of Kazakhstan dated November 30, 2015 No. 1133, a document confirming the prior consent of the local </a:t>
            </a:r>
            <a:r>
              <a:rPr lang="en-US" dirty="0" smtClean="0">
                <a:ea typeface="+mj-ea"/>
                <a:cs typeface="+mj-cs"/>
              </a:rPr>
              <a:t>executive </a:t>
            </a:r>
            <a:r>
              <a:rPr lang="en-US" dirty="0">
                <a:ea typeface="+mj-ea"/>
                <a:cs typeface="+mj-cs"/>
              </a:rPr>
              <a:t>body is required to obtain a state in-kind grant.</a:t>
            </a:r>
            <a:endParaRPr lang="ru-RU" b="1" i="1" dirty="0"/>
          </a:p>
        </p:txBody>
      </p:sp>
    </p:spTree>
    <p:extLst>
      <p:ext uri="{BB962C8B-B14F-4D97-AF65-F5344CB8AC3E}">
        <p14:creationId xmlns:p14="http://schemas.microsoft.com/office/powerpoint/2010/main" val="277692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6"/>
          <p:cNvSpPr>
            <a:spLocks noGrp="1"/>
          </p:cNvSpPr>
          <p:nvPr>
            <p:ph type="sldNum" sz="quarter" idx="12"/>
          </p:nvPr>
        </p:nvSpPr>
        <p:spPr>
          <a:xfrm>
            <a:off x="10227733" y="6604000"/>
            <a:ext cx="1964266" cy="254000"/>
          </a:xfrm>
        </p:spPr>
        <p:txBody>
          <a:bodyPr/>
          <a:lstStyle/>
          <a:p>
            <a:fld id="{06690157-0765-4A7F-B34E-AEA284B34A45}" type="slidenum">
              <a:rPr lang="ru-RU" smtClean="0"/>
              <a:pPr/>
              <a:t>9</a:t>
            </a:fld>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1020104437"/>
              </p:ext>
            </p:extLst>
          </p:nvPr>
        </p:nvGraphicFramePr>
        <p:xfrm>
          <a:off x="534215" y="433718"/>
          <a:ext cx="11338694" cy="6004560"/>
        </p:xfrm>
        <a:graphic>
          <a:graphicData uri="http://schemas.openxmlformats.org/drawingml/2006/table">
            <a:tbl>
              <a:tblPr firstRow="1" bandRow="1">
                <a:tableStyleId>{2D5ABB26-0587-4C30-8999-92F81FD0307C}</a:tableStyleId>
              </a:tblPr>
              <a:tblGrid>
                <a:gridCol w="1499513">
                  <a:extLst>
                    <a:ext uri="{9D8B030D-6E8A-4147-A177-3AD203B41FA5}">
                      <a16:colId xmlns="" xmlns:a16="http://schemas.microsoft.com/office/drawing/2014/main" val="20000"/>
                    </a:ext>
                  </a:extLst>
                </a:gridCol>
                <a:gridCol w="3065864">
                  <a:extLst>
                    <a:ext uri="{9D8B030D-6E8A-4147-A177-3AD203B41FA5}">
                      <a16:colId xmlns="" xmlns:a16="http://schemas.microsoft.com/office/drawing/2014/main" val="20001"/>
                    </a:ext>
                  </a:extLst>
                </a:gridCol>
                <a:gridCol w="3064003">
                  <a:extLst>
                    <a:ext uri="{9D8B030D-6E8A-4147-A177-3AD203B41FA5}">
                      <a16:colId xmlns="" xmlns:a16="http://schemas.microsoft.com/office/drawing/2014/main" val="20002"/>
                    </a:ext>
                  </a:extLst>
                </a:gridCol>
                <a:gridCol w="3031067">
                  <a:extLst>
                    <a:ext uri="{9D8B030D-6E8A-4147-A177-3AD203B41FA5}">
                      <a16:colId xmlns="" xmlns:a16="http://schemas.microsoft.com/office/drawing/2014/main" val="20003"/>
                    </a:ext>
                  </a:extLst>
                </a:gridCol>
                <a:gridCol w="678247">
                  <a:extLst>
                    <a:ext uri="{9D8B030D-6E8A-4147-A177-3AD203B41FA5}">
                      <a16:colId xmlns="" xmlns:a16="http://schemas.microsoft.com/office/drawing/2014/main" val="20004"/>
                    </a:ext>
                  </a:extLst>
                </a:gridCol>
              </a:tblGrid>
              <a:tr h="240564">
                <a:tc>
                  <a:txBody>
                    <a:bodyPr/>
                    <a:lstStyle/>
                    <a:p>
                      <a:r>
                        <a:rPr lang="en-US" sz="1600" dirty="0" smtClean="0"/>
                        <a:t>Project</a:t>
                      </a:r>
                      <a:endParaRPr lang="ru-RU" sz="1600" dirty="0"/>
                    </a:p>
                  </a:txBody>
                  <a:tcPr/>
                </a:tc>
                <a:tc>
                  <a:txBody>
                    <a:bodyPr/>
                    <a:lstStyle/>
                    <a:p>
                      <a:r>
                        <a:rPr lang="en-US" sz="1600" dirty="0" smtClean="0"/>
                        <a:t>CIT</a:t>
                      </a:r>
                      <a:endParaRPr lang="ru-RU" sz="1600" dirty="0"/>
                    </a:p>
                  </a:txBody>
                  <a:tcPr/>
                </a:tc>
                <a:tc>
                  <a:txBody>
                    <a:bodyPr/>
                    <a:lstStyle/>
                    <a:p>
                      <a:r>
                        <a:rPr lang="en-US" sz="1600" dirty="0" smtClean="0"/>
                        <a:t>Land</a:t>
                      </a:r>
                      <a:r>
                        <a:rPr lang="en-US" sz="1600" baseline="0" dirty="0" smtClean="0"/>
                        <a:t> tax</a:t>
                      </a:r>
                      <a:endParaRPr lang="ru-RU" sz="1600" dirty="0"/>
                    </a:p>
                  </a:txBody>
                  <a:tcPr/>
                </a:tc>
                <a:tc>
                  <a:txBody>
                    <a:bodyPr/>
                    <a:lstStyle/>
                    <a:p>
                      <a:r>
                        <a:rPr lang="en-US" sz="1600" dirty="0" smtClean="0"/>
                        <a:t>Property</a:t>
                      </a:r>
                      <a:r>
                        <a:rPr lang="en-US" sz="1600" baseline="0" dirty="0" smtClean="0"/>
                        <a:t> tax</a:t>
                      </a:r>
                      <a:endParaRPr lang="ru-RU" sz="1600" dirty="0"/>
                    </a:p>
                  </a:txBody>
                  <a:tcPr/>
                </a:tc>
                <a:tc>
                  <a:txBody>
                    <a:bodyPr/>
                    <a:lstStyle/>
                    <a:p>
                      <a:r>
                        <a:rPr lang="en-US" sz="1600" dirty="0" smtClean="0"/>
                        <a:t>VAT</a:t>
                      </a:r>
                      <a:endParaRPr lang="ru-RU" sz="1600" dirty="0"/>
                    </a:p>
                  </a:txBody>
                  <a:tcPr/>
                </a:tc>
                <a:extLst>
                  <a:ext uri="{0D108BD9-81ED-4DB2-BD59-A6C34878D82A}">
                    <a16:rowId xmlns="" xmlns:a16="http://schemas.microsoft.com/office/drawing/2014/main" val="10000"/>
                  </a:ext>
                </a:extLst>
              </a:tr>
              <a:tr h="1423546">
                <a:tc>
                  <a:txBody>
                    <a:bodyPr/>
                    <a:lstStyle/>
                    <a:p>
                      <a:r>
                        <a:rPr lang="en-US" sz="1600" dirty="0" smtClean="0"/>
                        <a:t>Creation of new productions-factory, plant, shop</a:t>
                      </a:r>
                      <a:endParaRPr lang="ru-RU" sz="1600" dirty="0">
                        <a:solidFill>
                          <a:srgbClr val="002060"/>
                        </a:solidFill>
                      </a:endParaRPr>
                    </a:p>
                  </a:txBody>
                  <a:tcPr/>
                </a:tc>
                <a:tc>
                  <a:txBody>
                    <a:bodyPr/>
                    <a:lstStyle/>
                    <a:p>
                      <a:r>
                        <a:rPr lang="en-US" sz="1200" dirty="0" smtClean="0"/>
                        <a:t>Decrease by 100%Term-begins on 1 January of the year in which the investment contract is concluded and ends no later than ten consecutive years, which are calculated from 1 January of the year following the year in which the investment contract for the implementation of the investment priority project is concluded.</a:t>
                      </a:r>
                      <a:endParaRPr lang="ru-RU" sz="1200" dirty="0">
                        <a:solidFill>
                          <a:srgbClr val="002060"/>
                        </a:solidFill>
                      </a:endParaRPr>
                    </a:p>
                  </a:txBody>
                  <a:tcPr/>
                </a:tc>
                <a:tc>
                  <a:txBody>
                    <a:bodyPr/>
                    <a:lstStyle/>
                    <a:p>
                      <a:r>
                        <a:rPr lang="en-US" sz="1400" dirty="0" smtClean="0"/>
                        <a:t>The application of the coefficient 0 to appropriate </a:t>
                      </a:r>
                      <a:r>
                        <a:rPr lang="en-US" sz="1400" dirty="0" err="1" smtClean="0"/>
                        <a:t>ratesTerm</a:t>
                      </a:r>
                      <a:r>
                        <a:rPr lang="en-US" sz="1400" dirty="0" smtClean="0"/>
                        <a:t> - from the 1st day of the month in which the investment contract is concluded and ends no later than ten consecutive years, which are calculated from 1 January of the year following the year in which the investment contract is concluded . The provisions of the first part of this paragraph shall not apply in cases of property leasing (lease), use on other grounds of the land plot used for the implementation of the investment priority project, or its part (together with the buildings, structures, structures located on it or without them).</a:t>
                      </a:r>
                      <a:endParaRPr lang="ru-RU" sz="1200" i="1" dirty="0">
                        <a:solidFill>
                          <a:srgbClr val="002060"/>
                        </a:solidFill>
                        <a:effectLst/>
                      </a:endParaRPr>
                    </a:p>
                  </a:txBody>
                  <a:tcPr/>
                </a:tc>
                <a:tc>
                  <a:txBody>
                    <a:bodyPr/>
                    <a:lstStyle/>
                    <a:p>
                      <a:r>
                        <a:rPr lang="en-US" sz="1400" dirty="0" smtClean="0"/>
                        <a:t>Calculation at the rate of 0 to the tax </a:t>
                      </a:r>
                      <a:r>
                        <a:rPr lang="en-US" sz="1400" dirty="0" err="1" smtClean="0"/>
                        <a:t>baseTerm</a:t>
                      </a:r>
                      <a:r>
                        <a:rPr lang="en-US" sz="1400" dirty="0" smtClean="0"/>
                        <a:t>-from the 1st day of the month in which the first asset is recorded in fixed assets in accordance with international financial reporting standards and the requirements of the legislation of the Republic of Kazakhstan on accounting and financial reporting; and ends no later than eight consecutive years, which are calculated from 1 January of the year following the year in which the first asset is recorded in fixed assets in accordance with international financial reporting standards and the requirements of the legislation of the Republic of Kazakhstan on accounting and financial reporting.</a:t>
                      </a:r>
                      <a:endParaRPr lang="ru-RU" sz="1200" kern="1200" dirty="0">
                        <a:solidFill>
                          <a:srgbClr val="002060"/>
                        </a:solidFill>
                        <a:effectLst/>
                        <a:latin typeface="+mn-lt"/>
                        <a:ea typeface="+mn-ea"/>
                        <a:cs typeface="+mn-cs"/>
                      </a:endParaRPr>
                    </a:p>
                  </a:txBody>
                  <a:tcPr/>
                </a:tc>
                <a:tc>
                  <a:txBody>
                    <a:bodyPr/>
                    <a:lstStyle/>
                    <a:p>
                      <a:r>
                        <a:rPr lang="ru-RU" dirty="0"/>
                        <a:t>___</a:t>
                      </a:r>
                    </a:p>
                  </a:txBody>
                  <a:tcPr/>
                </a:tc>
                <a:extLst>
                  <a:ext uri="{0D108BD9-81ED-4DB2-BD59-A6C34878D82A}">
                    <a16:rowId xmlns="" xmlns:a16="http://schemas.microsoft.com/office/drawing/2014/main" val="10001"/>
                  </a:ext>
                </a:extLst>
              </a:tr>
              <a:tr h="735110">
                <a:tc>
                  <a:txBody>
                    <a:bodyPr/>
                    <a:lstStyle/>
                    <a:p>
                      <a:r>
                        <a:rPr lang="en-US" sz="1600" dirty="0" smtClean="0"/>
                        <a:t>Expansion or renewal of existing production facilities</a:t>
                      </a:r>
                      <a:endParaRPr lang="ru-RU" sz="1600" dirty="0">
                        <a:solidFill>
                          <a:srgbClr val="002060"/>
                        </a:solidFill>
                      </a:endParaRPr>
                    </a:p>
                  </a:txBody>
                  <a:tcPr/>
                </a:tc>
                <a:tc>
                  <a:txBody>
                    <a:bodyPr/>
                    <a:lstStyle/>
                    <a:p>
                      <a:pPr marL="0" marR="0" lvl="0" indent="270510" algn="just" defTabSz="9144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smtClean="0">
                          <a:ln>
                            <a:noFill/>
                          </a:ln>
                          <a:effectLst/>
                          <a:uLnTx/>
                          <a:uFillTx/>
                        </a:rPr>
                        <a:t>The period from 1 January of the year following the year in which the last fixed asset producing products was put into operation under the investment contract and ends no later than three consecutive years, which are calculated from 1 January of the year following the year in which the last fixed asset producing products was put into operation under the investment contract.</a:t>
                      </a:r>
                      <a:endParaRPr lang="ru-RU" sz="1200" kern="1200" dirty="0">
                        <a:solidFill>
                          <a:srgbClr val="002060"/>
                        </a:solidFill>
                        <a:latin typeface="+mn-lt"/>
                        <a:ea typeface="+mn-ea"/>
                        <a:cs typeface="+mn-cs"/>
                      </a:endParaRPr>
                    </a:p>
                  </a:txBody>
                  <a:tcPr/>
                </a:tc>
                <a:tc>
                  <a:txBody>
                    <a:bodyPr/>
                    <a:lstStyle/>
                    <a:p>
                      <a:pPr algn="just"/>
                      <a:r>
                        <a:rPr lang="ru-RU" sz="1000" dirty="0">
                          <a:effectLst/>
                        </a:rPr>
                        <a:t>_____________________________________</a:t>
                      </a:r>
                      <a:endParaRPr lang="ru-RU" sz="1000" i="1" dirty="0">
                        <a:solidFill>
                          <a:srgbClr val="002060"/>
                        </a:solidFill>
                        <a:effectLst/>
                      </a:endParaRPr>
                    </a:p>
                  </a:txBody>
                  <a:tcPr/>
                </a:tc>
                <a:tc>
                  <a:txBody>
                    <a:bodyPr/>
                    <a:lstStyle/>
                    <a:p>
                      <a:pPr algn="just"/>
                      <a:r>
                        <a:rPr lang="ru-RU" sz="1000" kern="1200" dirty="0">
                          <a:effectLst/>
                        </a:rPr>
                        <a:t>______________________________</a:t>
                      </a:r>
                      <a:endParaRPr lang="ru-RU" sz="1000" kern="1200" dirty="0">
                        <a:solidFill>
                          <a:srgbClr val="002060"/>
                        </a:solidFill>
                        <a:effectLst/>
                        <a:latin typeface="+mn-lt"/>
                        <a:ea typeface="+mn-ea"/>
                        <a:cs typeface="+mn-cs"/>
                      </a:endParaRPr>
                    </a:p>
                  </a:txBody>
                  <a:tcPr/>
                </a:tc>
                <a:tc>
                  <a:txBody>
                    <a:bodyPr/>
                    <a:lstStyle/>
                    <a:p>
                      <a:r>
                        <a:rPr lang="ru-RU" dirty="0"/>
                        <a:t>___</a:t>
                      </a:r>
                    </a:p>
                  </a:txBody>
                  <a:tcPr/>
                </a:tc>
                <a:extLst>
                  <a:ext uri="{0D108BD9-81ED-4DB2-BD59-A6C34878D82A}">
                    <a16:rowId xmlns="" xmlns:a16="http://schemas.microsoft.com/office/drawing/2014/main" val="10002"/>
                  </a:ext>
                </a:extLst>
              </a:tr>
            </a:tbl>
          </a:graphicData>
        </a:graphic>
      </p:graphicFrame>
      <p:sp>
        <p:nvSpPr>
          <p:cNvPr id="7" name="TextBox 6"/>
          <p:cNvSpPr txBox="1"/>
          <p:nvPr/>
        </p:nvSpPr>
        <p:spPr>
          <a:xfrm>
            <a:off x="132539" y="719571"/>
            <a:ext cx="430887" cy="6417733"/>
          </a:xfrm>
          <a:prstGeom prst="rect">
            <a:avLst/>
          </a:prstGeom>
          <a:ln>
            <a:no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1600" b="1" dirty="0" smtClean="0">
                <a:solidFill>
                  <a:schemeClr val="tx1"/>
                </a:solidFill>
              </a:rPr>
              <a:t>INVESTMENT</a:t>
            </a:r>
            <a:r>
              <a:rPr lang="en-US" sz="1600" b="1" dirty="0">
                <a:solidFill>
                  <a:schemeClr val="tx1"/>
                </a:solidFill>
              </a:rPr>
              <a:t> </a:t>
            </a:r>
            <a:r>
              <a:rPr lang="en-US" sz="1600" b="1" dirty="0" smtClean="0">
                <a:solidFill>
                  <a:schemeClr val="tx1"/>
                </a:solidFill>
              </a:rPr>
              <a:t>priority</a:t>
            </a:r>
            <a:endParaRPr lang="ru-RU" sz="1600" b="1" dirty="0">
              <a:solidFill>
                <a:schemeClr val="tx1"/>
              </a:solidFill>
            </a:endParaRPr>
          </a:p>
        </p:txBody>
      </p:sp>
    </p:spTree>
    <p:extLst>
      <p:ext uri="{BB962C8B-B14F-4D97-AF65-F5344CB8AC3E}">
        <p14:creationId xmlns:p14="http://schemas.microsoft.com/office/powerpoint/2010/main" val="23734852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3880</Words>
  <Application>Microsoft Office PowerPoint</Application>
  <PresentationFormat>Широкоэкранный</PresentationFormat>
  <Paragraphs>211</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Helvetica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INVESTMENT PREFERENCES</vt:lpstr>
      <vt:lpstr>INVESTMENT PREFERENCES</vt:lpstr>
      <vt:lpstr>Презентация PowerPoint</vt:lpstr>
      <vt:lpstr>Презентация PowerPoint</vt:lpstr>
      <vt:lpstr>Презентация PowerPoint</vt:lpstr>
      <vt:lpstr>Investment preferences</vt:lpstr>
      <vt:lpstr>Application for investment preferences</vt:lpstr>
      <vt:lpstr>Презентация PowerPoint</vt:lpstr>
      <vt:lpstr>ATTRACTION OF FOREIGN LABOR FORCE</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Жамбыл</dc:creator>
  <cp:lastModifiedBy>admin</cp:lastModifiedBy>
  <cp:revision>18</cp:revision>
  <dcterms:created xsi:type="dcterms:W3CDTF">2019-09-07T05:10:53Z</dcterms:created>
  <dcterms:modified xsi:type="dcterms:W3CDTF">2019-09-10T13:18:55Z</dcterms:modified>
</cp:coreProperties>
</file>